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4" r:id="rId3"/>
    <p:sldId id="263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9E"/>
    <a:srgbClr val="424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10/22/2014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59E9-8F59-5E4A-8D32-145BF5A743B5}" type="datetimeFigureOut">
              <a:rPr lang="en-US" smtClean="0"/>
              <a:t>10/22/2014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ACEF-038B-C84F-B8C5-91258E241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sic_dia_title_strip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8413"/>
            <a:ext cx="9144000" cy="21413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rgbClr val="00A69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54218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45287" y="887398"/>
            <a:ext cx="1198712" cy="1198712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45287" y="1809111"/>
            <a:ext cx="11987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FFFF"/>
                </a:solidFill>
              </a:rPr>
              <a:t>Department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6832600" cy="92213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Custom Layout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2" y="6398526"/>
            <a:ext cx="432501" cy="452558"/>
          </a:xfrm>
          <a:prstGeom prst="rect">
            <a:avLst/>
          </a:prstGeom>
          <a:solidFill>
            <a:srgbClr val="00A69E"/>
          </a:solidFill>
        </p:spPr>
        <p:txBody>
          <a:bodyPr vert="horz" lIns="0" tIns="0" rIns="0" bIns="0" rtlCol="0"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8413"/>
            <a:ext cx="9143999" cy="21413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340" y="2190058"/>
            <a:ext cx="7809947" cy="1502881"/>
          </a:xfrm>
        </p:spPr>
        <p:txBody>
          <a:bodyPr anchor="t" anchorCtr="0">
            <a:noAutofit/>
          </a:bodyPr>
          <a:lstStyle>
            <a:lvl1pPr>
              <a:defRPr sz="4500" baseline="0">
                <a:solidFill>
                  <a:srgbClr val="00A69E"/>
                </a:solidFill>
              </a:defRPr>
            </a:lvl1pPr>
          </a:lstStyle>
          <a:p>
            <a:r>
              <a:rPr lang="en-GB" dirty="0" smtClean="0"/>
              <a:t>REF2020 &amp; OA at Royal Holloway </a:t>
            </a:r>
            <a:br>
              <a:rPr lang="en-GB" dirty="0" smtClean="0"/>
            </a:br>
            <a:r>
              <a:rPr lang="en-GB" dirty="0" smtClean="0"/>
              <a:t>How to comply?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54218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45287" y="887398"/>
            <a:ext cx="1198712" cy="1198712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945287" y="1070447"/>
            <a:ext cx="11987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Library</a:t>
            </a:r>
            <a:r>
              <a:rPr lang="en-GB" sz="2400" b="1" baseline="0" dirty="0" smtClean="0">
                <a:solidFill>
                  <a:srgbClr val="FFFFFF"/>
                </a:solidFill>
              </a:rPr>
              <a:t> Services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0700" y="430696"/>
            <a:ext cx="8229600" cy="92213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A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72009"/>
            <a:ext cx="9144000" cy="17859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4090988"/>
          </a:xfrm>
          <a:solidFill>
            <a:schemeClr val="tx2">
              <a:lumMod val="25000"/>
              <a:lumOff val="75000"/>
            </a:schemeClr>
          </a:solidFill>
        </p:spPr>
        <p:txBody>
          <a:bodyPr lIns="72000" t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0696"/>
            <a:ext cx="9144000" cy="9221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2" y="6398526"/>
            <a:ext cx="432501" cy="452558"/>
          </a:xfrm>
          <a:prstGeom prst="rect">
            <a:avLst/>
          </a:prstGeom>
          <a:solidFill>
            <a:srgbClr val="00A69E"/>
          </a:solidFill>
        </p:spPr>
        <p:txBody>
          <a:bodyPr vert="horz" lIns="0" tIns="0" rIns="0" bIns="0" rtlCol="0"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26000" y="430696"/>
            <a:ext cx="921600" cy="921600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29600" y="583719"/>
            <a:ext cx="91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Library Services 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holloway.ac.uk/library/researchsupport/openaccess/oaandref2020.aspx" TargetMode="External"/><Relationship Id="rId2" Type="http://schemas.openxmlformats.org/officeDocument/2006/relationships/hyperlink" Target="https://www.royalholloway.ac.uk/library/researchsuppor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openaccess@royalholloway.ac.uk" TargetMode="External"/><Relationship Id="rId4" Type="http://schemas.openxmlformats.org/officeDocument/2006/relationships/hyperlink" Target="https://www.royalholloway.ac.uk/library/researchsupport/openaccess/openaccessfaqs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oyalholloway.ac.uk/library/researchsupport/openaccess/oaandref2020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REF2020 &amp; Open Access :</a:t>
            </a:r>
            <a:br>
              <a:rPr lang="en-GB" dirty="0" smtClean="0"/>
            </a:br>
            <a:r>
              <a:rPr lang="en-GB" i="1" dirty="0" smtClean="0"/>
              <a:t>How to comply?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4504636"/>
            <a:ext cx="5487504" cy="1163982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Nancy Pontika </a:t>
            </a:r>
          </a:p>
          <a:p>
            <a:r>
              <a:rPr lang="en-GB" dirty="0" smtClean="0"/>
              <a:t>Research Information Manager (Open Access)</a:t>
            </a:r>
            <a:endParaRPr lang="en-GB" dirty="0"/>
          </a:p>
          <a:p>
            <a:r>
              <a:rPr lang="en-GB" dirty="0" smtClean="0"/>
              <a:t>@</a:t>
            </a:r>
            <a:r>
              <a:rPr lang="en-GB" dirty="0" err="1" smtClean="0"/>
              <a:t>nancypontika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8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4" y="429592"/>
            <a:ext cx="8229600" cy="922130"/>
          </a:xfrm>
        </p:spPr>
        <p:txBody>
          <a:bodyPr/>
          <a:lstStyle/>
          <a:p>
            <a:r>
              <a:rPr lang="en-US" dirty="0" smtClean="0"/>
              <a:t>Important dates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1722"/>
            <a:ext cx="9144000" cy="5146060"/>
          </a:xfrm>
        </p:spPr>
        <p:txBody>
          <a:bodyPr/>
          <a:lstStyle/>
          <a:p>
            <a:r>
              <a:rPr lang="en-US" b="1" dirty="0" smtClean="0"/>
              <a:t>22 October 2014 – Establishment of new publishing habits</a:t>
            </a:r>
          </a:p>
          <a:p>
            <a:r>
              <a:rPr lang="en-US" dirty="0" smtClean="0"/>
              <a:t>Deposit as soon as possible onto Pure all journal articles and conference proceedings that were accepted for publication after 1</a:t>
            </a:r>
            <a:r>
              <a:rPr lang="en-US" baseline="30000" dirty="0" smtClean="0"/>
              <a:t>st</a:t>
            </a:r>
            <a:r>
              <a:rPr lang="en-US" dirty="0" smtClean="0"/>
              <a:t> January 2014, along with the publisher’s email indicating the acceptance of publication. </a:t>
            </a:r>
          </a:p>
          <a:p>
            <a:endParaRPr lang="en-US" dirty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April 2015 –</a:t>
            </a:r>
            <a:r>
              <a:rPr lang="en-US" dirty="0" smtClean="0"/>
              <a:t> </a:t>
            </a:r>
            <a:r>
              <a:rPr lang="en-US" b="1" dirty="0" smtClean="0"/>
              <a:t>Internal Policy deadline</a:t>
            </a:r>
          </a:p>
          <a:p>
            <a:r>
              <a:rPr lang="en-US" dirty="0" smtClean="0"/>
              <a:t>Comply with the deposit requirement </a:t>
            </a:r>
            <a:r>
              <a:rPr lang="en-US" b="1" i="1" dirty="0" smtClean="0"/>
              <a:t>only</a:t>
            </a:r>
            <a:r>
              <a:rPr lang="en-US" dirty="0" smtClean="0"/>
              <a:t>; deposit onto Pure within </a:t>
            </a:r>
            <a:r>
              <a:rPr lang="en-US" dirty="0"/>
              <a:t>3</a:t>
            </a:r>
            <a:r>
              <a:rPr lang="en-US" dirty="0" smtClean="0"/>
              <a:t> months of acceptance for publication the post-print and publisher’s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00A69E"/>
                </a:solidFill>
              </a:rPr>
              <a:t>1</a:t>
            </a:r>
            <a:r>
              <a:rPr lang="en-US" b="1" baseline="30000" dirty="0" smtClean="0">
                <a:solidFill>
                  <a:srgbClr val="00A69E"/>
                </a:solidFill>
              </a:rPr>
              <a:t>st</a:t>
            </a:r>
            <a:r>
              <a:rPr lang="en-US" b="1" dirty="0" smtClean="0">
                <a:solidFill>
                  <a:srgbClr val="00A69E"/>
                </a:solidFill>
              </a:rPr>
              <a:t> April 2016 – HEFCE Open Access Policy implementation date</a:t>
            </a:r>
          </a:p>
          <a:p>
            <a:r>
              <a:rPr lang="en-US" b="1" i="1" dirty="0" smtClean="0"/>
              <a:t>Compliance with both requirements: deposit and open access</a:t>
            </a:r>
            <a:r>
              <a:rPr lang="en-US" b="1" i="1" dirty="0"/>
              <a:t>:</a:t>
            </a:r>
            <a:r>
              <a:rPr lang="en-US" dirty="0" smtClean="0"/>
              <a:t> the post-print and the publisher’s email must be deposited onto Pure within 3 months from acceptance for publication and the publisher must allow a maximum embargo period of 12 months for REF Panels A &amp; B and 24 months for REF Panels C &amp; D. </a:t>
            </a:r>
            <a:endParaRPr lang="en-US" b="1" dirty="0" smtClean="0"/>
          </a:p>
          <a:p>
            <a:endParaRPr lang="el-GR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29592"/>
            <a:ext cx="8229600" cy="922130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12" y="1383197"/>
            <a:ext cx="8430188" cy="4903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Research Support website:</a:t>
            </a:r>
          </a:p>
          <a:p>
            <a:r>
              <a:rPr lang="en-US" dirty="0">
                <a:hlinkClick r:id="rId2"/>
              </a:rPr>
              <a:t>https://www.royalholloway.ac.uk/library/researchsupport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HEFCE &amp; Open Access section: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www.royalholloway.ac.uk/library/researchsupport/openaccess/oaandref2020.aspx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Access FAQs: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www.royalholloway.ac.uk/library/researchsupport/openaccess/openaccessfaqs.aspx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openaccess@royalholloway.ac.uk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65" y="440051"/>
            <a:ext cx="8229600" cy="922130"/>
          </a:xfrm>
        </p:spPr>
        <p:txBody>
          <a:bodyPr/>
          <a:lstStyle/>
          <a:p>
            <a:pPr algn="ctr"/>
            <a:r>
              <a:rPr lang="en-US" dirty="0" smtClean="0"/>
              <a:t>Thank you !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93469"/>
            <a:ext cx="8382000" cy="4363278"/>
          </a:xfrm>
        </p:spPr>
        <p:txBody>
          <a:bodyPr/>
          <a:lstStyle/>
          <a:p>
            <a:pPr algn="ctr"/>
            <a:endParaRPr lang="en-US" sz="9600" dirty="0" smtClean="0">
              <a:solidFill>
                <a:srgbClr val="00A69E"/>
              </a:solidFill>
            </a:endParaRPr>
          </a:p>
          <a:p>
            <a:pPr algn="ctr"/>
            <a:r>
              <a:rPr lang="en-US" sz="9600" dirty="0" smtClean="0">
                <a:solidFill>
                  <a:srgbClr val="00A69E"/>
                </a:solidFill>
              </a:rPr>
              <a:t>Q &amp; A</a:t>
            </a:r>
            <a:endParaRPr lang="el-GR" sz="9600" dirty="0">
              <a:solidFill>
                <a:srgbClr val="00A69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696"/>
            <a:ext cx="8229600" cy="922130"/>
          </a:xfrm>
        </p:spPr>
        <p:txBody>
          <a:bodyPr/>
          <a:lstStyle/>
          <a:p>
            <a:r>
              <a:rPr lang="en-US" dirty="0" smtClean="0"/>
              <a:t>Which outputs are affected?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826"/>
            <a:ext cx="9144000" cy="5498258"/>
          </a:xfrm>
        </p:spPr>
        <p:txBody>
          <a:bodyPr/>
          <a:lstStyle/>
          <a:p>
            <a:pPr algn="ctr"/>
            <a:r>
              <a:rPr lang="en-US" sz="2400" i="1" dirty="0" smtClean="0">
                <a:solidFill>
                  <a:srgbClr val="00A69E"/>
                </a:solidFill>
              </a:rPr>
              <a:t>Journal articles &amp; conference proceedings with an ISSN only</a:t>
            </a:r>
          </a:p>
          <a:p>
            <a:pPr algn="ctr"/>
            <a:r>
              <a:rPr lang="en-US" sz="2000" dirty="0"/>
              <a:t>Outputs that </a:t>
            </a:r>
            <a:r>
              <a:rPr lang="en-US" sz="2000" b="1" dirty="0"/>
              <a:t>do not</a:t>
            </a:r>
            <a:r>
              <a:rPr lang="en-US" sz="2000" dirty="0"/>
              <a:t> </a:t>
            </a:r>
            <a:r>
              <a:rPr lang="en-US" sz="2000" b="1" dirty="0"/>
              <a:t>meet</a:t>
            </a:r>
            <a:r>
              <a:rPr lang="en-US" sz="2000" dirty="0"/>
              <a:t> this definition: </a:t>
            </a:r>
            <a:endParaRPr lang="el-GR" sz="2000" dirty="0"/>
          </a:p>
          <a:p>
            <a:r>
              <a:rPr lang="en-US" sz="2400" dirty="0"/>
              <a:t> </a:t>
            </a:r>
            <a:endParaRPr lang="el-GR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000" dirty="0" smtClean="0"/>
              <a:t>Outputs </a:t>
            </a:r>
            <a:r>
              <a:rPr lang="en-US" sz="2000" dirty="0"/>
              <a:t>that </a:t>
            </a:r>
            <a:r>
              <a:rPr lang="en-US" sz="2000" b="1" dirty="0"/>
              <a:t>do meet</a:t>
            </a:r>
            <a:r>
              <a:rPr lang="en-US" sz="2000" dirty="0"/>
              <a:t> this </a:t>
            </a:r>
            <a:r>
              <a:rPr lang="en-US" sz="2000" dirty="0" smtClean="0"/>
              <a:t>definition: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2" y="2211388"/>
            <a:ext cx="5660859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4718389"/>
            <a:ext cx="5777771" cy="21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30696"/>
            <a:ext cx="8229600" cy="922130"/>
          </a:xfrm>
        </p:spPr>
        <p:txBody>
          <a:bodyPr/>
          <a:lstStyle/>
          <a:p>
            <a:r>
              <a:rPr lang="en-GB" dirty="0" smtClean="0"/>
              <a:t>REF2020 Open Access Policy : Green policy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68175"/>
            <a:ext cx="8356600" cy="45278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Compliance is met via depositing (self-archiving) into a repository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No publication fee is required for the Green route to Open Access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66912" y="2616200"/>
            <a:ext cx="7095988" cy="177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Who should self - archive? </a:t>
            </a:r>
          </a:p>
          <a:p>
            <a:pPr algn="ctr"/>
            <a:endParaRPr lang="en-GB" b="1" i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It is the authors of these articles who should self-archive them, in order to maximize the </a:t>
            </a:r>
            <a:r>
              <a:rPr lang="en-GB" i="1" dirty="0" smtClean="0">
                <a:solidFill>
                  <a:schemeClr val="bg1"/>
                </a:solidFill>
              </a:rPr>
              <a:t>visibility, accessibility, uptake and impact of </a:t>
            </a:r>
            <a:r>
              <a:rPr lang="en-GB" i="1" dirty="0">
                <a:solidFill>
                  <a:schemeClr val="bg1"/>
                </a:solidFill>
              </a:rPr>
              <a:t>their </a:t>
            </a:r>
            <a:r>
              <a:rPr lang="en-GB" i="1" dirty="0" smtClean="0">
                <a:solidFill>
                  <a:schemeClr val="bg1"/>
                </a:solidFill>
              </a:rPr>
              <a:t>work. </a:t>
            </a:r>
          </a:p>
          <a:p>
            <a:pPr algn="r"/>
            <a:endParaRPr lang="en-GB" sz="1000" i="1" dirty="0">
              <a:solidFill>
                <a:schemeClr val="bg1"/>
              </a:solidFill>
            </a:endParaRPr>
          </a:p>
          <a:p>
            <a:pPr algn="r"/>
            <a:r>
              <a:rPr lang="en-GB" sz="1000" dirty="0" smtClean="0">
                <a:solidFill>
                  <a:schemeClr val="bg1"/>
                </a:solidFill>
              </a:rPr>
              <a:t>(</a:t>
            </a:r>
            <a:r>
              <a:rPr lang="en-GB" sz="1000" dirty="0">
                <a:solidFill>
                  <a:schemeClr val="bg1"/>
                </a:solidFill>
              </a:rPr>
              <a:t>Self-archiving FAQ, 2011 http://www.eprints.org/openaccess/self-faq/#self-archiving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430696"/>
            <a:ext cx="7975600" cy="922130"/>
          </a:xfrm>
        </p:spPr>
        <p:txBody>
          <a:bodyPr/>
          <a:lstStyle/>
          <a:p>
            <a:r>
              <a:rPr lang="en-US" dirty="0" smtClean="0"/>
              <a:t>Deposits: Where, when?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68175"/>
            <a:ext cx="8470900" cy="4363278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Where?</a:t>
            </a:r>
          </a:p>
          <a:p>
            <a:r>
              <a:rPr lang="en-US" dirty="0" smtClean="0"/>
              <a:t>Authors should deposit into Royal Holloway’s current research information management system, </a:t>
            </a:r>
            <a:r>
              <a:rPr lang="en-US" b="1" i="1" dirty="0" smtClean="0">
                <a:solidFill>
                  <a:srgbClr val="00A69E"/>
                </a:solidFill>
              </a:rPr>
              <a:t>Pure</a:t>
            </a:r>
            <a:r>
              <a:rPr lang="en-US" dirty="0" smtClean="0"/>
              <a:t>. The College will not accept links of deposits made in subject repositories. </a:t>
            </a:r>
          </a:p>
          <a:p>
            <a:endParaRPr lang="en-US" dirty="0" smtClean="0"/>
          </a:p>
          <a:p>
            <a:r>
              <a:rPr lang="en-US" b="1" dirty="0" smtClean="0"/>
              <a:t>When?</a:t>
            </a:r>
          </a:p>
          <a:p>
            <a:r>
              <a:rPr lang="en-US" i="1" dirty="0" smtClean="0"/>
              <a:t>Immediately upon acceptance for publication </a:t>
            </a:r>
            <a:r>
              <a:rPr lang="en-US" dirty="0" smtClean="0"/>
              <a:t>and </a:t>
            </a:r>
            <a:r>
              <a:rPr lang="en-US" i="1" dirty="0" smtClean="0"/>
              <a:t>no later than 3 months </a:t>
            </a:r>
            <a:r>
              <a:rPr lang="en-US" dirty="0" smtClean="0"/>
              <a:t>after the acceptance date. </a:t>
            </a:r>
            <a:r>
              <a:rPr lang="en-US" b="1" i="1" dirty="0" smtClean="0">
                <a:solidFill>
                  <a:srgbClr val="00A69E"/>
                </a:solidFill>
              </a:rPr>
              <a:t>Outputs deposited after this deadline will not be eligible for the next REF</a:t>
            </a:r>
            <a:r>
              <a:rPr lang="en-US" i="1" dirty="0" smtClean="0">
                <a:solidFill>
                  <a:srgbClr val="00A69E"/>
                </a:solidFill>
              </a:rPr>
              <a:t>.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30696"/>
            <a:ext cx="8229600" cy="922130"/>
          </a:xfrm>
        </p:spPr>
        <p:txBody>
          <a:bodyPr/>
          <a:lstStyle/>
          <a:p>
            <a:r>
              <a:rPr lang="en-US" dirty="0" smtClean="0"/>
              <a:t>Deposits: Which version?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0075"/>
            <a:ext cx="8559800" cy="4363278"/>
          </a:xfrm>
        </p:spPr>
        <p:txBody>
          <a:bodyPr/>
          <a:lstStyle/>
          <a:p>
            <a:r>
              <a:rPr lang="en-US" dirty="0" smtClean="0"/>
              <a:t>Author’s </a:t>
            </a:r>
            <a:r>
              <a:rPr lang="en-US" dirty="0"/>
              <a:t>final peer reviewed and accepted version of the output (</a:t>
            </a:r>
            <a:r>
              <a:rPr lang="en-US" dirty="0">
                <a:solidFill>
                  <a:srgbClr val="00A69E"/>
                </a:solidFill>
              </a:rPr>
              <a:t>post-print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306638"/>
            <a:ext cx="6815137" cy="31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30696"/>
            <a:ext cx="8229600" cy="922130"/>
          </a:xfrm>
        </p:spPr>
        <p:txBody>
          <a:bodyPr/>
          <a:lstStyle/>
          <a:p>
            <a:r>
              <a:rPr lang="en-US" dirty="0" smtClean="0"/>
              <a:t>Deposits: Publisher’s email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475"/>
            <a:ext cx="8229600" cy="4235725"/>
          </a:xfrm>
        </p:spPr>
        <p:txBody>
          <a:bodyPr/>
          <a:lstStyle/>
          <a:p>
            <a:r>
              <a:rPr lang="en-US" dirty="0" smtClean="0"/>
              <a:t>Along with the post-print deposit you need to deposit onto Pure the </a:t>
            </a:r>
            <a:r>
              <a:rPr lang="en-US" i="1" dirty="0" smtClean="0">
                <a:solidFill>
                  <a:srgbClr val="00A69E"/>
                </a:solidFill>
              </a:rPr>
              <a:t>publisher’s email </a:t>
            </a:r>
            <a:r>
              <a:rPr lang="en-US" i="1" dirty="0" smtClean="0"/>
              <a:t>as evidence of the date of acceptance. </a:t>
            </a:r>
          </a:p>
          <a:p>
            <a:r>
              <a:rPr lang="en-US" i="1" dirty="0" smtClean="0"/>
              <a:t> 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pPr algn="ctr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www.royalholloway.ac.uk/library/researchsupport/openaccess/oaandref2020.aspx</a:t>
            </a:r>
            <a:r>
              <a:rPr lang="en-US" sz="1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2" y="2159000"/>
            <a:ext cx="4974068" cy="3769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915166"/>
            <a:ext cx="2451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Accepted file formats: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PDFs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Screenshots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Wrong file formats: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Word documents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4" y="430696"/>
            <a:ext cx="8229600" cy="922130"/>
          </a:xfrm>
        </p:spPr>
        <p:txBody>
          <a:bodyPr/>
          <a:lstStyle/>
          <a:p>
            <a:r>
              <a:rPr lang="en-US" dirty="0" smtClean="0"/>
              <a:t>Deposits: Embargo periods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12" y="1584611"/>
            <a:ext cx="8356600" cy="1517925"/>
          </a:xfrm>
        </p:spPr>
        <p:txBody>
          <a:bodyPr/>
          <a:lstStyle/>
          <a:p>
            <a:r>
              <a:rPr lang="en-US" dirty="0" smtClean="0"/>
              <a:t>Maximum embargo periods as defined by HEFCE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58984"/>
              </p:ext>
            </p:extLst>
          </p:nvPr>
        </p:nvGraphicFramePr>
        <p:xfrm>
          <a:off x="1397000" y="2159000"/>
          <a:ext cx="60960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REF Panels </a:t>
                      </a:r>
                      <a:r>
                        <a:rPr lang="en-US" dirty="0" smtClean="0"/>
                        <a:t>A </a:t>
                      </a:r>
                      <a:r>
                        <a:rPr lang="en-US" sz="1400" dirty="0" smtClean="0"/>
                        <a:t>&amp; </a:t>
                      </a:r>
                      <a:r>
                        <a:rPr lang="en-US" dirty="0" smtClean="0"/>
                        <a:t>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REF Panels </a:t>
                      </a:r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400" dirty="0" smtClean="0"/>
                        <a:t>&amp;</a:t>
                      </a:r>
                      <a:r>
                        <a:rPr lang="en-US" dirty="0" smtClean="0"/>
                        <a:t> D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months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months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88" y="3105150"/>
            <a:ext cx="3482412" cy="33845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3835400"/>
            <a:ext cx="31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34412" y="3103086"/>
            <a:ext cx="3324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Authors </a:t>
            </a:r>
            <a:r>
              <a:rPr lang="en-US" dirty="0"/>
              <a:t>should not set the embargo period of their outputs onto Pure, the Library is responsible for setting the embargo period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When in Pure, in </a:t>
            </a:r>
            <a:r>
              <a:rPr lang="en-US" dirty="0"/>
              <a:t>the section ‘</a:t>
            </a:r>
            <a:r>
              <a:rPr lang="en-US" b="1" dirty="0"/>
              <a:t>Visibility</a:t>
            </a:r>
            <a:r>
              <a:rPr lang="en-US" dirty="0"/>
              <a:t>’, select 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b="1" dirty="0"/>
              <a:t>Not on web – Visible to any user logged into Pure</a:t>
            </a:r>
            <a:r>
              <a:rPr lang="en-US" dirty="0"/>
              <a:t>’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all documents.</a:t>
            </a:r>
            <a:endParaRPr lang="el-GR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30696"/>
            <a:ext cx="8229600" cy="922130"/>
          </a:xfrm>
        </p:spPr>
        <p:txBody>
          <a:bodyPr/>
          <a:lstStyle/>
          <a:p>
            <a:r>
              <a:rPr lang="en-US" dirty="0" smtClean="0"/>
              <a:t>SHERPA </a:t>
            </a:r>
            <a:r>
              <a:rPr lang="en-US" dirty="0" err="1" smtClean="0"/>
              <a:t>RoMEO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" y="2739544"/>
            <a:ext cx="8768618" cy="330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012" y="1496536"/>
            <a:ext cx="8768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author publishing in this journal can deposit a post-print into a repository, but needs to respect the 3 months embargo period. </a:t>
            </a:r>
            <a:endParaRPr lang="en-US" dirty="0" smtClean="0"/>
          </a:p>
          <a:p>
            <a:endParaRPr lang="en-US" i="1" dirty="0" smtClean="0"/>
          </a:p>
          <a:p>
            <a:pPr algn="ctr"/>
            <a:r>
              <a:rPr lang="en-US" i="1" dirty="0" smtClean="0"/>
              <a:t>This </a:t>
            </a:r>
            <a:r>
              <a:rPr lang="en-US" i="1" dirty="0"/>
              <a:t>means that the journal meets the REF2020 open access requirements.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05296"/>
            <a:ext cx="8229600" cy="922130"/>
          </a:xfrm>
        </p:spPr>
        <p:txBody>
          <a:bodyPr/>
          <a:lstStyle/>
          <a:p>
            <a:r>
              <a:rPr lang="en-US" dirty="0" smtClean="0"/>
              <a:t>Licenses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4674"/>
            <a:ext cx="8712200" cy="4893852"/>
          </a:xfrm>
        </p:spPr>
        <p:txBody>
          <a:bodyPr/>
          <a:lstStyle/>
          <a:p>
            <a:r>
              <a:rPr lang="en-US" dirty="0" smtClean="0"/>
              <a:t>HEFCE wants the UK HEI outputs to be discoverable and free of cost; it advises for  the use of  a Creative Commons (CC) license, without expressing a preference for a specific CC license.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Royal Holloway authors must ensure that the terms of the journal or conference they plan to submit their research outputs </a:t>
            </a:r>
            <a:r>
              <a:rPr lang="en-US" i="1" dirty="0" smtClean="0"/>
              <a:t>allows self-archiving into the institutional repository</a:t>
            </a:r>
            <a:r>
              <a:rPr lang="en-US" dirty="0" smtClean="0"/>
              <a:t>, i.e. Pure.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6497782"/>
            <a:ext cx="1035627" cy="360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76" y="2246597"/>
            <a:ext cx="2900362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yal Holloway v1">
      <a:dk1>
        <a:sysClr val="windowText" lastClr="000000"/>
      </a:dk1>
      <a:lt1>
        <a:sysClr val="window" lastClr="FFFFFF"/>
      </a:lt1>
      <a:dk2>
        <a:srgbClr val="202A30"/>
      </a:dk2>
      <a:lt2>
        <a:srgbClr val="EEECE1"/>
      </a:lt2>
      <a:accent1>
        <a:srgbClr val="EB64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595</Words>
  <Application>Microsoft Office PowerPoint</Application>
  <PresentationFormat>On-screen Show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REF2020 &amp; Open Access : How to comply?</vt:lpstr>
      <vt:lpstr>Which outputs are affected? </vt:lpstr>
      <vt:lpstr>REF2020 Open Access Policy : Green policy </vt:lpstr>
      <vt:lpstr>Deposits: Where, when?</vt:lpstr>
      <vt:lpstr>Deposits: Which version?</vt:lpstr>
      <vt:lpstr>Deposits: Publisher’s email </vt:lpstr>
      <vt:lpstr>Deposits: Embargo periods </vt:lpstr>
      <vt:lpstr>SHERPA RoMEO </vt:lpstr>
      <vt:lpstr>Licenses </vt:lpstr>
      <vt:lpstr>Important dates </vt:lpstr>
      <vt:lpstr>Further information</vt:lpstr>
      <vt:lpstr>Thank you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Pontika, Nancy</cp:lastModifiedBy>
  <cp:revision>78</cp:revision>
  <dcterms:created xsi:type="dcterms:W3CDTF">2013-08-15T13:27:17Z</dcterms:created>
  <dcterms:modified xsi:type="dcterms:W3CDTF">2014-10-22T09:21:21Z</dcterms:modified>
</cp:coreProperties>
</file>