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9" r:id="rId4"/>
    <p:sldId id="261" r:id="rId5"/>
    <p:sldId id="260" r:id="rId6"/>
    <p:sldId id="262" r:id="rId7"/>
    <p:sldId id="263" r:id="rId8"/>
    <p:sldId id="265" r:id="rId9"/>
    <p:sldId id="264" r:id="rId10"/>
    <p:sldId id="267" r:id="rId11"/>
    <p:sldId id="266" r:id="rId12"/>
    <p:sldId id="268" r:id="rId13"/>
    <p:sldId id="280" r:id="rId14"/>
    <p:sldId id="282" r:id="rId15"/>
    <p:sldId id="285" r:id="rId16"/>
    <p:sldId id="287" r:id="rId17"/>
    <p:sldId id="286" r:id="rId18"/>
    <p:sldId id="278" r:id="rId19"/>
    <p:sldId id="283" r:id="rId20"/>
    <p:sldId id="274" r:id="rId21"/>
    <p:sldId id="272" r:id="rId22"/>
    <p:sldId id="281" r:id="rId23"/>
    <p:sldId id="27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91402" autoAdjust="0"/>
  </p:normalViewPr>
  <p:slideViewPr>
    <p:cSldViewPr>
      <p:cViewPr varScale="1">
        <p:scale>
          <a:sx n="114" d="100"/>
          <a:sy n="114" d="100"/>
        </p:scale>
        <p:origin x="-91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0" d="100"/>
          <a:sy n="60" d="100"/>
        </p:scale>
        <p:origin x="-2490"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chart>
    <c:title>
      <c:tx>
        <c:rich>
          <a:bodyPr/>
          <a:lstStyle/>
          <a:p>
            <a:pPr>
              <a:defRPr/>
            </a:pPr>
            <a:r>
              <a:rPr lang="en-GB" dirty="0" smtClean="0"/>
              <a:t>Percentage of Accurate Details For</a:t>
            </a:r>
          </a:p>
          <a:p>
            <a:pPr>
              <a:defRPr/>
            </a:pPr>
            <a:r>
              <a:rPr lang="en-GB" dirty="0" smtClean="0"/>
              <a:t> All Questions</a:t>
            </a:r>
            <a:r>
              <a:rPr lang="en-GB" baseline="0" dirty="0" smtClean="0"/>
              <a:t> At Time 2</a:t>
            </a:r>
            <a:endParaRPr lang="en-GB" dirty="0"/>
          </a:p>
        </c:rich>
      </c:tx>
      <c:layout/>
    </c:title>
    <c:plotArea>
      <c:layout/>
      <c:barChart>
        <c:barDir val="col"/>
        <c:grouping val="clustered"/>
        <c:ser>
          <c:idx val="0"/>
          <c:order val="0"/>
          <c:tx>
            <c:strRef>
              <c:f>Sheet1!$B$1</c:f>
              <c:strCache>
                <c:ptCount val="1"/>
                <c:pt idx="0">
                  <c:v>Refreshed</c:v>
                </c:pt>
              </c:strCache>
            </c:strRef>
          </c:tx>
          <c:spPr>
            <a:solidFill>
              <a:schemeClr val="tx2">
                <a:lumMod val="60000"/>
                <a:lumOff val="40000"/>
              </a:schemeClr>
            </a:solidFill>
            <a:ln>
              <a:solidFill>
                <a:schemeClr val="tx1">
                  <a:lumMod val="50000"/>
                  <a:lumOff val="50000"/>
                </a:schemeClr>
              </a:solidFill>
            </a:ln>
          </c:spPr>
          <c:dPt>
            <c:idx val="1"/>
            <c:spPr>
              <a:solidFill>
                <a:schemeClr val="accent4">
                  <a:lumMod val="75000"/>
                </a:schemeClr>
              </a:solidFill>
              <a:ln>
                <a:solidFill>
                  <a:schemeClr val="tx1">
                    <a:lumMod val="50000"/>
                    <a:lumOff val="50000"/>
                  </a:schemeClr>
                </a:solidFill>
              </a:ln>
            </c:spPr>
          </c:dPt>
          <c:cat>
            <c:strRef>
              <c:f>Sheet1!$A$2:$A$3</c:f>
              <c:strCache>
                <c:ptCount val="2"/>
                <c:pt idx="0">
                  <c:v>Refreshed</c:v>
                </c:pt>
                <c:pt idx="1">
                  <c:v>Control</c:v>
                </c:pt>
              </c:strCache>
            </c:strRef>
          </c:cat>
          <c:val>
            <c:numRef>
              <c:f>Sheet1!$B$2:$B$3</c:f>
              <c:numCache>
                <c:formatCode>General</c:formatCode>
                <c:ptCount val="2"/>
                <c:pt idx="0">
                  <c:v>0.85829999999999995</c:v>
                </c:pt>
                <c:pt idx="1">
                  <c:v>0.86950000000000005</c:v>
                </c:pt>
              </c:numCache>
            </c:numRef>
          </c:val>
        </c:ser>
        <c:axId val="81744256"/>
        <c:axId val="81745792"/>
      </c:barChart>
      <c:catAx>
        <c:axId val="81744256"/>
        <c:scaling>
          <c:orientation val="minMax"/>
        </c:scaling>
        <c:axPos val="b"/>
        <c:tickLblPos val="nextTo"/>
        <c:crossAx val="81745792"/>
        <c:crosses val="autoZero"/>
        <c:auto val="1"/>
        <c:lblAlgn val="ctr"/>
        <c:lblOffset val="100"/>
      </c:catAx>
      <c:valAx>
        <c:axId val="81745792"/>
        <c:scaling>
          <c:orientation val="minMax"/>
          <c:max val="1"/>
          <c:min val="0"/>
        </c:scaling>
        <c:axPos val="l"/>
        <c:numFmt formatCode="General" sourceLinked="1"/>
        <c:tickLblPos val="nextTo"/>
        <c:crossAx val="81744256"/>
        <c:crosses val="autoZero"/>
        <c:crossBetween val="between"/>
      </c:valAx>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GB"/>
  <c:chart>
    <c:title>
      <c:tx>
        <c:rich>
          <a:bodyPr/>
          <a:lstStyle/>
          <a:p>
            <a:pPr>
              <a:defRPr/>
            </a:pPr>
            <a:r>
              <a:rPr lang="en-US" dirty="0"/>
              <a:t>Percentage of </a:t>
            </a:r>
            <a:r>
              <a:rPr lang="en-US" dirty="0" smtClean="0"/>
              <a:t>Answers</a:t>
            </a:r>
            <a:r>
              <a:rPr lang="en-US" baseline="0" dirty="0" smtClean="0"/>
              <a:t> Changed in </a:t>
            </a:r>
          </a:p>
          <a:p>
            <a:pPr>
              <a:defRPr/>
            </a:pPr>
            <a:r>
              <a:rPr lang="en-US" baseline="0" dirty="0" smtClean="0"/>
              <a:t>Response to Shift Questions</a:t>
            </a:r>
            <a:endParaRPr lang="en-US" dirty="0"/>
          </a:p>
        </c:rich>
      </c:tx>
      <c:layout/>
    </c:title>
    <c:plotArea>
      <c:layout/>
      <c:barChart>
        <c:barDir val="col"/>
        <c:grouping val="clustered"/>
        <c:ser>
          <c:idx val="0"/>
          <c:order val="0"/>
          <c:tx>
            <c:strRef>
              <c:f>Sheet1!$B$1</c:f>
              <c:strCache>
                <c:ptCount val="1"/>
                <c:pt idx="0">
                  <c:v>Percentage of Shift Changes</c:v>
                </c:pt>
              </c:strCache>
            </c:strRef>
          </c:tx>
          <c:spPr>
            <a:solidFill>
              <a:schemeClr val="accent1">
                <a:lumMod val="75000"/>
              </a:schemeClr>
            </a:solidFill>
          </c:spPr>
          <c:dPt>
            <c:idx val="0"/>
            <c:spPr>
              <a:solidFill>
                <a:schemeClr val="tx2">
                  <a:lumMod val="60000"/>
                  <a:lumOff val="40000"/>
                </a:schemeClr>
              </a:solidFill>
            </c:spPr>
          </c:dPt>
          <c:dPt>
            <c:idx val="1"/>
            <c:spPr>
              <a:solidFill>
                <a:schemeClr val="accent4">
                  <a:lumMod val="75000"/>
                </a:schemeClr>
              </a:solidFill>
            </c:spPr>
          </c:dPt>
          <c:cat>
            <c:strRef>
              <c:f>Sheet1!$A$2:$A$3</c:f>
              <c:strCache>
                <c:ptCount val="2"/>
                <c:pt idx="0">
                  <c:v>Refreshed</c:v>
                </c:pt>
                <c:pt idx="1">
                  <c:v>Control</c:v>
                </c:pt>
              </c:strCache>
            </c:strRef>
          </c:cat>
          <c:val>
            <c:numRef>
              <c:f>Sheet1!$B$2:$B$3</c:f>
              <c:numCache>
                <c:formatCode>General</c:formatCode>
                <c:ptCount val="2"/>
                <c:pt idx="0">
                  <c:v>0.27110000000000001</c:v>
                </c:pt>
                <c:pt idx="1">
                  <c:v>0.32940000000000053</c:v>
                </c:pt>
              </c:numCache>
            </c:numRef>
          </c:val>
        </c:ser>
        <c:axId val="62470400"/>
        <c:axId val="62476288"/>
      </c:barChart>
      <c:catAx>
        <c:axId val="62470400"/>
        <c:scaling>
          <c:orientation val="minMax"/>
        </c:scaling>
        <c:axPos val="b"/>
        <c:tickLblPos val="nextTo"/>
        <c:crossAx val="62476288"/>
        <c:crosses val="autoZero"/>
        <c:auto val="1"/>
        <c:lblAlgn val="ctr"/>
        <c:lblOffset val="100"/>
      </c:catAx>
      <c:valAx>
        <c:axId val="62476288"/>
        <c:scaling>
          <c:orientation val="minMax"/>
          <c:max val="1"/>
          <c:min val="0"/>
        </c:scaling>
        <c:axPos val="l"/>
        <c:numFmt formatCode="General" sourceLinked="1"/>
        <c:tickLblPos val="nextTo"/>
        <c:crossAx val="62470400"/>
        <c:crosses val="autoZero"/>
        <c:crossBetween val="between"/>
      </c:valAx>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GB"/>
  <c:chart>
    <c:title>
      <c:tx>
        <c:rich>
          <a:bodyPr/>
          <a:lstStyle/>
          <a:p>
            <a:pPr>
              <a:defRPr/>
            </a:pPr>
            <a:r>
              <a:rPr lang="en-GB" dirty="0" smtClean="0"/>
              <a:t>Percentage of Accurate</a:t>
            </a:r>
            <a:r>
              <a:rPr lang="en-GB" baseline="0" dirty="0" smtClean="0"/>
              <a:t> Details for Refreshed vs. Control Groups For Different Question Types</a:t>
            </a:r>
            <a:endParaRPr lang="en-GB" dirty="0"/>
          </a:p>
        </c:rich>
      </c:tx>
      <c:layout/>
    </c:title>
    <c:plotArea>
      <c:layout>
        <c:manualLayout>
          <c:layoutTarget val="inner"/>
          <c:xMode val="edge"/>
          <c:yMode val="edge"/>
          <c:x val="7.4215943598859385E-2"/>
          <c:y val="0.14608426779047032"/>
          <c:w val="0.90961687127356261"/>
          <c:h val="0.68858235476956942"/>
        </c:manualLayout>
      </c:layout>
      <c:barChart>
        <c:barDir val="col"/>
        <c:grouping val="clustered"/>
        <c:ser>
          <c:idx val="0"/>
          <c:order val="0"/>
          <c:tx>
            <c:strRef>
              <c:f>Sheet1!$B$1</c:f>
              <c:strCache>
                <c:ptCount val="1"/>
                <c:pt idx="0">
                  <c:v>Refreshed</c:v>
                </c:pt>
              </c:strCache>
            </c:strRef>
          </c:tx>
          <c:spPr>
            <a:solidFill>
              <a:schemeClr val="tx2">
                <a:lumMod val="60000"/>
                <a:lumOff val="40000"/>
              </a:schemeClr>
            </a:solidFill>
            <a:ln>
              <a:solidFill>
                <a:schemeClr val="tx1">
                  <a:lumMod val="50000"/>
                  <a:lumOff val="50000"/>
                </a:schemeClr>
              </a:solidFill>
            </a:ln>
          </c:spPr>
          <c:dLbls>
            <c:delete val="1"/>
          </c:dLbls>
          <c:cat>
            <c:strRef>
              <c:f>Sheet1!$A$2:$A$4</c:f>
              <c:strCache>
                <c:ptCount val="3"/>
                <c:pt idx="0">
                  <c:v>Open</c:v>
                </c:pt>
                <c:pt idx="1">
                  <c:v>Closed</c:v>
                </c:pt>
                <c:pt idx="2">
                  <c:v>Forced-Choice</c:v>
                </c:pt>
              </c:strCache>
            </c:strRef>
          </c:cat>
          <c:val>
            <c:numRef>
              <c:f>Sheet1!$B$2:$B$4</c:f>
              <c:numCache>
                <c:formatCode>General</c:formatCode>
                <c:ptCount val="3"/>
                <c:pt idx="0">
                  <c:v>0.9052</c:v>
                </c:pt>
                <c:pt idx="1">
                  <c:v>0.57050000000000001</c:v>
                </c:pt>
                <c:pt idx="2">
                  <c:v>0.68740000000000001</c:v>
                </c:pt>
              </c:numCache>
            </c:numRef>
          </c:val>
        </c:ser>
        <c:ser>
          <c:idx val="1"/>
          <c:order val="1"/>
          <c:tx>
            <c:strRef>
              <c:f>Sheet1!$C$1</c:f>
              <c:strCache>
                <c:ptCount val="1"/>
                <c:pt idx="0">
                  <c:v>Control</c:v>
                </c:pt>
              </c:strCache>
            </c:strRef>
          </c:tx>
          <c:spPr>
            <a:solidFill>
              <a:schemeClr val="accent4">
                <a:lumMod val="75000"/>
              </a:schemeClr>
            </a:solidFill>
            <a:ln>
              <a:solidFill>
                <a:schemeClr val="tx1">
                  <a:lumMod val="50000"/>
                  <a:lumOff val="50000"/>
                </a:schemeClr>
              </a:solidFill>
            </a:ln>
          </c:spPr>
          <c:dLbls>
            <c:delete val="1"/>
          </c:dLbls>
          <c:cat>
            <c:strRef>
              <c:f>Sheet1!$A$2:$A$4</c:f>
              <c:strCache>
                <c:ptCount val="3"/>
                <c:pt idx="0">
                  <c:v>Open</c:v>
                </c:pt>
                <c:pt idx="1">
                  <c:v>Closed</c:v>
                </c:pt>
                <c:pt idx="2">
                  <c:v>Forced-Choice</c:v>
                </c:pt>
              </c:strCache>
            </c:strRef>
          </c:cat>
          <c:val>
            <c:numRef>
              <c:f>Sheet1!$C$2:$C$4</c:f>
              <c:numCache>
                <c:formatCode>General</c:formatCode>
                <c:ptCount val="3"/>
                <c:pt idx="0">
                  <c:v>0.94590000000000063</c:v>
                </c:pt>
                <c:pt idx="1">
                  <c:v>0.61420000000000063</c:v>
                </c:pt>
                <c:pt idx="2">
                  <c:v>0.6732000000000008</c:v>
                </c:pt>
              </c:numCache>
            </c:numRef>
          </c:val>
        </c:ser>
        <c:dLbls>
          <c:showVal val="1"/>
        </c:dLbls>
        <c:axId val="82321792"/>
        <c:axId val="82323328"/>
      </c:barChart>
      <c:catAx>
        <c:axId val="82321792"/>
        <c:scaling>
          <c:orientation val="minMax"/>
        </c:scaling>
        <c:axPos val="b"/>
        <c:tickLblPos val="nextTo"/>
        <c:crossAx val="82323328"/>
        <c:crosses val="autoZero"/>
        <c:auto val="1"/>
        <c:lblAlgn val="ctr"/>
        <c:lblOffset val="100"/>
      </c:catAx>
      <c:valAx>
        <c:axId val="82323328"/>
        <c:scaling>
          <c:orientation val="minMax"/>
        </c:scaling>
        <c:axPos val="l"/>
        <c:numFmt formatCode="General" sourceLinked="1"/>
        <c:tickLblPos val="nextTo"/>
        <c:crossAx val="82321792"/>
        <c:crosses val="autoZero"/>
        <c:crossBetween val="between"/>
      </c:valAx>
    </c:plotArea>
    <c:legend>
      <c:legendPos val="b"/>
      <c:layout/>
    </c:legend>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GB"/>
  <c:chart>
    <c:title>
      <c:tx>
        <c:rich>
          <a:bodyPr/>
          <a:lstStyle/>
          <a:p>
            <a:pPr>
              <a:defRPr/>
            </a:pPr>
            <a:r>
              <a:rPr lang="en-GB" dirty="0" smtClean="0"/>
              <a:t>Number of Accurate</a:t>
            </a:r>
            <a:r>
              <a:rPr lang="en-GB" baseline="0" dirty="0" smtClean="0"/>
              <a:t> Details for Refreshed vs. Control Groups In Time 2 Interview </a:t>
            </a:r>
            <a:endParaRPr lang="en-GB" dirty="0"/>
          </a:p>
        </c:rich>
      </c:tx>
      <c:layout/>
    </c:title>
    <c:plotArea>
      <c:layout/>
      <c:barChart>
        <c:barDir val="col"/>
        <c:grouping val="clustered"/>
        <c:ser>
          <c:idx val="0"/>
          <c:order val="0"/>
          <c:tx>
            <c:strRef>
              <c:f>Sheet1!$B$1</c:f>
              <c:strCache>
                <c:ptCount val="1"/>
                <c:pt idx="0">
                  <c:v>Refreshed</c:v>
                </c:pt>
              </c:strCache>
            </c:strRef>
          </c:tx>
          <c:spPr>
            <a:ln>
              <a:solidFill>
                <a:schemeClr val="tx1">
                  <a:lumMod val="50000"/>
                  <a:lumOff val="50000"/>
                </a:schemeClr>
              </a:solidFill>
            </a:ln>
          </c:spPr>
          <c:cat>
            <c:strRef>
              <c:f>Sheet1!$A$2:$A$3</c:f>
              <c:strCache>
                <c:ptCount val="2"/>
                <c:pt idx="0">
                  <c:v>Forgetting</c:v>
                </c:pt>
                <c:pt idx="1">
                  <c:v>New Information</c:v>
                </c:pt>
              </c:strCache>
            </c:strRef>
          </c:cat>
          <c:val>
            <c:numRef>
              <c:f>Sheet1!$B$2:$B$3</c:f>
              <c:numCache>
                <c:formatCode>General</c:formatCode>
                <c:ptCount val="2"/>
                <c:pt idx="0">
                  <c:v>11.47</c:v>
                </c:pt>
                <c:pt idx="1">
                  <c:v>13.950000000000003</c:v>
                </c:pt>
              </c:numCache>
            </c:numRef>
          </c:val>
        </c:ser>
        <c:ser>
          <c:idx val="1"/>
          <c:order val="1"/>
          <c:tx>
            <c:strRef>
              <c:f>Sheet1!$C$1</c:f>
              <c:strCache>
                <c:ptCount val="1"/>
                <c:pt idx="0">
                  <c:v>Control</c:v>
                </c:pt>
              </c:strCache>
            </c:strRef>
          </c:tx>
          <c:spPr>
            <a:solidFill>
              <a:schemeClr val="accent4">
                <a:lumMod val="75000"/>
              </a:schemeClr>
            </a:solidFill>
            <a:ln>
              <a:solidFill>
                <a:schemeClr val="tx1">
                  <a:lumMod val="50000"/>
                  <a:lumOff val="50000"/>
                </a:schemeClr>
              </a:solidFill>
            </a:ln>
          </c:spPr>
          <c:cat>
            <c:strRef>
              <c:f>Sheet1!$A$2:$A$3</c:f>
              <c:strCache>
                <c:ptCount val="2"/>
                <c:pt idx="0">
                  <c:v>Forgetting</c:v>
                </c:pt>
                <c:pt idx="1">
                  <c:v>New Information</c:v>
                </c:pt>
              </c:strCache>
            </c:strRef>
          </c:cat>
          <c:val>
            <c:numRef>
              <c:f>Sheet1!$C$2:$C$3</c:f>
              <c:numCache>
                <c:formatCode>General</c:formatCode>
                <c:ptCount val="2"/>
                <c:pt idx="0">
                  <c:v>14.26</c:v>
                </c:pt>
                <c:pt idx="1">
                  <c:v>12.53</c:v>
                </c:pt>
              </c:numCache>
            </c:numRef>
          </c:val>
        </c:ser>
        <c:axId val="82373248"/>
        <c:axId val="82510208"/>
      </c:barChart>
      <c:catAx>
        <c:axId val="82373248"/>
        <c:scaling>
          <c:orientation val="minMax"/>
        </c:scaling>
        <c:axPos val="b"/>
        <c:tickLblPos val="nextTo"/>
        <c:crossAx val="82510208"/>
        <c:crosses val="autoZero"/>
        <c:auto val="1"/>
        <c:lblAlgn val="ctr"/>
        <c:lblOffset val="100"/>
      </c:catAx>
      <c:valAx>
        <c:axId val="82510208"/>
        <c:scaling>
          <c:orientation val="minMax"/>
        </c:scaling>
        <c:axPos val="l"/>
        <c:numFmt formatCode="General" sourceLinked="1"/>
        <c:tickLblPos val="nextTo"/>
        <c:crossAx val="82373248"/>
        <c:crosses val="autoZero"/>
        <c:crossBetween val="between"/>
      </c:valAx>
    </c:plotArea>
    <c:legend>
      <c:legendPos val="b"/>
      <c:layout/>
    </c:legend>
    <c:plotVisOnly val="1"/>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2BF7D3-5F2A-44C0-9EBA-F0B345060638}" type="doc">
      <dgm:prSet loTypeId="urn:microsoft.com/office/officeart/2005/8/layout/process5" loCatId="process" qsTypeId="urn:microsoft.com/office/officeart/2005/8/quickstyle/simple1" qsCatId="simple" csTypeId="urn:microsoft.com/office/officeart/2005/8/colors/colorful4" csCatId="colorful" phldr="1"/>
      <dgm:spPr/>
      <dgm:t>
        <a:bodyPr/>
        <a:lstStyle/>
        <a:p>
          <a:endParaRPr lang="en-GB"/>
        </a:p>
      </dgm:t>
    </dgm:pt>
    <dgm:pt modelId="{C245096B-DB30-44C6-8D07-F202E31B3AD7}">
      <dgm:prSet phldrT="[Text]"/>
      <dgm:spPr/>
      <dgm:t>
        <a:bodyPr/>
        <a:lstStyle/>
        <a:p>
          <a:r>
            <a:rPr lang="en-GB" u="sng" dirty="0" smtClean="0"/>
            <a:t>Live Event:</a:t>
          </a:r>
        </a:p>
        <a:p>
          <a:r>
            <a:rPr lang="en-GB" dirty="0" smtClean="0"/>
            <a:t>Police Assembly</a:t>
          </a:r>
          <a:endParaRPr lang="en-GB" dirty="0"/>
        </a:p>
      </dgm:t>
    </dgm:pt>
    <dgm:pt modelId="{8E7AD65D-0675-42B1-81D2-745AF9D8326C}" type="parTrans" cxnId="{720588AB-4A8E-4680-B1EB-4496A786D9FA}">
      <dgm:prSet/>
      <dgm:spPr/>
      <dgm:t>
        <a:bodyPr/>
        <a:lstStyle/>
        <a:p>
          <a:endParaRPr lang="en-GB"/>
        </a:p>
      </dgm:t>
    </dgm:pt>
    <dgm:pt modelId="{5146F15F-A35F-4EC6-8AA1-326EFB2C0B1C}" type="sibTrans" cxnId="{720588AB-4A8E-4680-B1EB-4496A786D9FA}">
      <dgm:prSet/>
      <dgm:spPr/>
      <dgm:t>
        <a:bodyPr/>
        <a:lstStyle/>
        <a:p>
          <a:endParaRPr lang="en-GB"/>
        </a:p>
      </dgm:t>
    </dgm:pt>
    <dgm:pt modelId="{9C8BA61D-0A1B-4A89-BC06-7E5B1B16EBDE}">
      <dgm:prSet phldrT="[Text]"/>
      <dgm:spPr/>
      <dgm:t>
        <a:bodyPr/>
        <a:lstStyle/>
        <a:p>
          <a:r>
            <a:rPr lang="en-GB" dirty="0" smtClean="0"/>
            <a:t>2-3 Day Delay</a:t>
          </a:r>
          <a:endParaRPr lang="en-GB" dirty="0"/>
        </a:p>
      </dgm:t>
    </dgm:pt>
    <dgm:pt modelId="{D120E0E4-D47A-4019-8F8F-A3AF5E3414B2}" type="parTrans" cxnId="{8B543B09-56AE-4D01-A219-2093739AB8C6}">
      <dgm:prSet/>
      <dgm:spPr/>
      <dgm:t>
        <a:bodyPr/>
        <a:lstStyle/>
        <a:p>
          <a:endParaRPr lang="en-GB"/>
        </a:p>
      </dgm:t>
    </dgm:pt>
    <dgm:pt modelId="{263AEA04-25CB-46DD-AC74-CD84A78052B1}" type="sibTrans" cxnId="{8B543B09-56AE-4D01-A219-2093739AB8C6}">
      <dgm:prSet/>
      <dgm:spPr/>
      <dgm:t>
        <a:bodyPr/>
        <a:lstStyle/>
        <a:p>
          <a:endParaRPr lang="en-GB"/>
        </a:p>
      </dgm:t>
    </dgm:pt>
    <dgm:pt modelId="{496E64FE-BD74-4790-A117-3C854A1BA38D}">
      <dgm:prSet phldrT="[Text]"/>
      <dgm:spPr/>
      <dgm:t>
        <a:bodyPr/>
        <a:lstStyle/>
        <a:p>
          <a:r>
            <a:rPr lang="en-GB" u="sng" dirty="0" smtClean="0"/>
            <a:t>Time 1:</a:t>
          </a:r>
        </a:p>
        <a:p>
          <a:r>
            <a:rPr lang="en-GB" dirty="0" smtClean="0"/>
            <a:t>ABE Interview</a:t>
          </a:r>
          <a:endParaRPr lang="en-GB" dirty="0"/>
        </a:p>
      </dgm:t>
    </dgm:pt>
    <dgm:pt modelId="{4CE4107F-09E4-4CC2-8641-05D5B02DF4CF}" type="parTrans" cxnId="{778E9659-E5EE-4A20-BDA8-1EC5051EDC76}">
      <dgm:prSet/>
      <dgm:spPr/>
      <dgm:t>
        <a:bodyPr/>
        <a:lstStyle/>
        <a:p>
          <a:endParaRPr lang="en-GB"/>
        </a:p>
      </dgm:t>
    </dgm:pt>
    <dgm:pt modelId="{7916ED1A-181A-4261-91AE-C6DB3A745545}" type="sibTrans" cxnId="{778E9659-E5EE-4A20-BDA8-1EC5051EDC76}">
      <dgm:prSet/>
      <dgm:spPr/>
      <dgm:t>
        <a:bodyPr/>
        <a:lstStyle/>
        <a:p>
          <a:endParaRPr lang="en-GB"/>
        </a:p>
      </dgm:t>
    </dgm:pt>
    <dgm:pt modelId="{9FB6E203-3554-4CC5-B536-98065F0AC51A}">
      <dgm:prSet phldrT="[Text]"/>
      <dgm:spPr/>
      <dgm:t>
        <a:bodyPr/>
        <a:lstStyle/>
        <a:p>
          <a:r>
            <a:rPr lang="en-GB" dirty="0" smtClean="0"/>
            <a:t>14-16 Day Delay</a:t>
          </a:r>
          <a:endParaRPr lang="en-GB" dirty="0"/>
        </a:p>
      </dgm:t>
    </dgm:pt>
    <dgm:pt modelId="{095BB958-54CD-4BE3-B227-1F2280531F46}" type="parTrans" cxnId="{3825B3DD-9E75-4280-8A48-DCD5A8945D7B}">
      <dgm:prSet/>
      <dgm:spPr/>
      <dgm:t>
        <a:bodyPr/>
        <a:lstStyle/>
        <a:p>
          <a:endParaRPr lang="en-GB"/>
        </a:p>
      </dgm:t>
    </dgm:pt>
    <dgm:pt modelId="{74FCBB11-AA3E-437C-A6EA-F2FA81B48514}" type="sibTrans" cxnId="{3825B3DD-9E75-4280-8A48-DCD5A8945D7B}">
      <dgm:prSet/>
      <dgm:spPr/>
      <dgm:t>
        <a:bodyPr/>
        <a:lstStyle/>
        <a:p>
          <a:endParaRPr lang="en-GB"/>
        </a:p>
      </dgm:t>
    </dgm:pt>
    <dgm:pt modelId="{C99FC401-FCA4-478B-9FD5-5EFA84FA036C}">
      <dgm:prSet phldrT="[Text]"/>
      <dgm:spPr/>
      <dgm:t>
        <a:bodyPr/>
        <a:lstStyle/>
        <a:p>
          <a:r>
            <a:rPr lang="en-GB" u="sng" dirty="0" smtClean="0"/>
            <a:t>Time 2: </a:t>
          </a:r>
          <a:r>
            <a:rPr lang="en-GB" dirty="0" smtClean="0"/>
            <a:t>Interview</a:t>
          </a:r>
        </a:p>
        <a:p>
          <a:r>
            <a:rPr lang="en-GB" dirty="0" smtClean="0"/>
            <a:t>Or Cartoon</a:t>
          </a:r>
          <a:endParaRPr lang="en-GB" dirty="0"/>
        </a:p>
      </dgm:t>
    </dgm:pt>
    <dgm:pt modelId="{8CAA9015-5719-429F-98DC-933875585C4F}" type="parTrans" cxnId="{0C37E64E-B84F-428A-9595-8A6091953AD4}">
      <dgm:prSet/>
      <dgm:spPr/>
      <dgm:t>
        <a:bodyPr/>
        <a:lstStyle/>
        <a:p>
          <a:endParaRPr lang="en-GB"/>
        </a:p>
      </dgm:t>
    </dgm:pt>
    <dgm:pt modelId="{C682D466-42B8-4991-A72B-58EE98ED4A7A}" type="sibTrans" cxnId="{0C37E64E-B84F-428A-9595-8A6091953AD4}">
      <dgm:prSet/>
      <dgm:spPr/>
      <dgm:t>
        <a:bodyPr/>
        <a:lstStyle/>
        <a:p>
          <a:endParaRPr lang="en-GB"/>
        </a:p>
      </dgm:t>
    </dgm:pt>
    <dgm:pt modelId="{5F812EDC-85A0-4B10-842F-D00EE85D7D84}">
      <dgm:prSet/>
      <dgm:spPr/>
      <dgm:t>
        <a:bodyPr/>
        <a:lstStyle/>
        <a:p>
          <a:r>
            <a:rPr lang="en-GB" u="sng" dirty="0" smtClean="0"/>
            <a:t>Time 2:</a:t>
          </a:r>
        </a:p>
        <a:p>
          <a:r>
            <a:rPr lang="en-GB" dirty="0" smtClean="0"/>
            <a:t>Cross-examination</a:t>
          </a:r>
          <a:endParaRPr lang="en-GB" dirty="0"/>
        </a:p>
      </dgm:t>
    </dgm:pt>
    <dgm:pt modelId="{445E7BAA-7929-4DF2-947A-D525950FB1DC}" type="parTrans" cxnId="{64DAA9EB-D10C-4170-8606-799C84850E47}">
      <dgm:prSet/>
      <dgm:spPr/>
      <dgm:t>
        <a:bodyPr/>
        <a:lstStyle/>
        <a:p>
          <a:endParaRPr lang="en-GB"/>
        </a:p>
      </dgm:t>
    </dgm:pt>
    <dgm:pt modelId="{6EA1AFB0-F9A8-4924-8F77-0B05E23CE783}" type="sibTrans" cxnId="{64DAA9EB-D10C-4170-8606-799C84850E47}">
      <dgm:prSet/>
      <dgm:spPr/>
      <dgm:t>
        <a:bodyPr/>
        <a:lstStyle/>
        <a:p>
          <a:endParaRPr lang="en-GB"/>
        </a:p>
      </dgm:t>
    </dgm:pt>
    <dgm:pt modelId="{FBE425D8-0C31-4E6C-BA5E-A8BD612E5E2E}" type="pres">
      <dgm:prSet presAssocID="{752BF7D3-5F2A-44C0-9EBA-F0B345060638}" presName="diagram" presStyleCnt="0">
        <dgm:presLayoutVars>
          <dgm:dir/>
          <dgm:resizeHandles val="exact"/>
        </dgm:presLayoutVars>
      </dgm:prSet>
      <dgm:spPr/>
      <dgm:t>
        <a:bodyPr/>
        <a:lstStyle/>
        <a:p>
          <a:endParaRPr lang="en-GB"/>
        </a:p>
      </dgm:t>
    </dgm:pt>
    <dgm:pt modelId="{EFB552BA-66D0-420A-ACE5-27235349193E}" type="pres">
      <dgm:prSet presAssocID="{C245096B-DB30-44C6-8D07-F202E31B3AD7}" presName="node" presStyleLbl="node1" presStyleIdx="0" presStyleCnt="6" custScaleX="146410" custScaleY="146410">
        <dgm:presLayoutVars>
          <dgm:bulletEnabled val="1"/>
        </dgm:presLayoutVars>
      </dgm:prSet>
      <dgm:spPr>
        <a:prstGeom prst="roundRect">
          <a:avLst/>
        </a:prstGeom>
      </dgm:spPr>
      <dgm:t>
        <a:bodyPr/>
        <a:lstStyle/>
        <a:p>
          <a:endParaRPr lang="en-GB"/>
        </a:p>
      </dgm:t>
    </dgm:pt>
    <dgm:pt modelId="{D498C224-81BC-4FBB-9884-C04305A107C6}" type="pres">
      <dgm:prSet presAssocID="{5146F15F-A35F-4EC6-8AA1-326EFB2C0B1C}" presName="sibTrans" presStyleLbl="sibTrans2D1" presStyleIdx="0" presStyleCnt="5"/>
      <dgm:spPr/>
      <dgm:t>
        <a:bodyPr/>
        <a:lstStyle/>
        <a:p>
          <a:endParaRPr lang="en-GB"/>
        </a:p>
      </dgm:t>
    </dgm:pt>
    <dgm:pt modelId="{FF2559BA-D93F-4094-80A4-E96C107072DB}" type="pres">
      <dgm:prSet presAssocID="{5146F15F-A35F-4EC6-8AA1-326EFB2C0B1C}" presName="connectorText" presStyleLbl="sibTrans2D1" presStyleIdx="0" presStyleCnt="5"/>
      <dgm:spPr/>
      <dgm:t>
        <a:bodyPr/>
        <a:lstStyle/>
        <a:p>
          <a:endParaRPr lang="en-GB"/>
        </a:p>
      </dgm:t>
    </dgm:pt>
    <dgm:pt modelId="{5A141BB0-6ACD-483F-8583-6CF7365F102C}" type="pres">
      <dgm:prSet presAssocID="{9C8BA61D-0A1B-4A89-BC06-7E5B1B16EBDE}" presName="node" presStyleLbl="node1" presStyleIdx="1" presStyleCnt="6" custScaleX="133100" custScaleY="133100">
        <dgm:presLayoutVars>
          <dgm:bulletEnabled val="1"/>
        </dgm:presLayoutVars>
      </dgm:prSet>
      <dgm:spPr/>
      <dgm:t>
        <a:bodyPr/>
        <a:lstStyle/>
        <a:p>
          <a:endParaRPr lang="en-GB"/>
        </a:p>
      </dgm:t>
    </dgm:pt>
    <dgm:pt modelId="{559AFC79-4FA6-4F62-9C26-2B4B99B26265}" type="pres">
      <dgm:prSet presAssocID="{263AEA04-25CB-46DD-AC74-CD84A78052B1}" presName="sibTrans" presStyleLbl="sibTrans2D1" presStyleIdx="1" presStyleCnt="5"/>
      <dgm:spPr/>
      <dgm:t>
        <a:bodyPr/>
        <a:lstStyle/>
        <a:p>
          <a:endParaRPr lang="en-GB"/>
        </a:p>
      </dgm:t>
    </dgm:pt>
    <dgm:pt modelId="{C5565D57-9F7B-4EA5-91D3-80C466F86F0D}" type="pres">
      <dgm:prSet presAssocID="{263AEA04-25CB-46DD-AC74-CD84A78052B1}" presName="connectorText" presStyleLbl="sibTrans2D1" presStyleIdx="1" presStyleCnt="5"/>
      <dgm:spPr/>
      <dgm:t>
        <a:bodyPr/>
        <a:lstStyle/>
        <a:p>
          <a:endParaRPr lang="en-GB"/>
        </a:p>
      </dgm:t>
    </dgm:pt>
    <dgm:pt modelId="{E884304F-9C04-4F73-9754-01222A8AA5BE}" type="pres">
      <dgm:prSet presAssocID="{496E64FE-BD74-4790-A117-3C854A1BA38D}" presName="node" presStyleLbl="node1" presStyleIdx="2" presStyleCnt="6" custScaleX="133100" custScaleY="133100">
        <dgm:presLayoutVars>
          <dgm:bulletEnabled val="1"/>
        </dgm:presLayoutVars>
      </dgm:prSet>
      <dgm:spPr/>
      <dgm:t>
        <a:bodyPr/>
        <a:lstStyle/>
        <a:p>
          <a:endParaRPr lang="en-GB"/>
        </a:p>
      </dgm:t>
    </dgm:pt>
    <dgm:pt modelId="{201F71BE-D2C2-4E60-9EAA-1BEA7FDBDF83}" type="pres">
      <dgm:prSet presAssocID="{7916ED1A-181A-4261-91AE-C6DB3A745545}" presName="sibTrans" presStyleLbl="sibTrans2D1" presStyleIdx="2" presStyleCnt="5"/>
      <dgm:spPr/>
      <dgm:t>
        <a:bodyPr/>
        <a:lstStyle/>
        <a:p>
          <a:endParaRPr lang="en-GB"/>
        </a:p>
      </dgm:t>
    </dgm:pt>
    <dgm:pt modelId="{4B9E9251-5BE2-4078-806B-159013CC0343}" type="pres">
      <dgm:prSet presAssocID="{7916ED1A-181A-4261-91AE-C6DB3A745545}" presName="connectorText" presStyleLbl="sibTrans2D1" presStyleIdx="2" presStyleCnt="5"/>
      <dgm:spPr/>
      <dgm:t>
        <a:bodyPr/>
        <a:lstStyle/>
        <a:p>
          <a:endParaRPr lang="en-GB"/>
        </a:p>
      </dgm:t>
    </dgm:pt>
    <dgm:pt modelId="{D534ED4B-F3EA-4D01-89A4-A7BCDB7B1705}" type="pres">
      <dgm:prSet presAssocID="{9FB6E203-3554-4CC5-B536-98065F0AC51A}" presName="node" presStyleLbl="node1" presStyleIdx="3" presStyleCnt="6" custScaleX="133100" custScaleY="133100">
        <dgm:presLayoutVars>
          <dgm:bulletEnabled val="1"/>
        </dgm:presLayoutVars>
      </dgm:prSet>
      <dgm:spPr/>
      <dgm:t>
        <a:bodyPr/>
        <a:lstStyle/>
        <a:p>
          <a:endParaRPr lang="en-GB"/>
        </a:p>
      </dgm:t>
    </dgm:pt>
    <dgm:pt modelId="{D4B7B0D1-3D6A-4C2C-833E-A9A79E62DC1E}" type="pres">
      <dgm:prSet presAssocID="{74FCBB11-AA3E-437C-A6EA-F2FA81B48514}" presName="sibTrans" presStyleLbl="sibTrans2D1" presStyleIdx="3" presStyleCnt="5"/>
      <dgm:spPr/>
      <dgm:t>
        <a:bodyPr/>
        <a:lstStyle/>
        <a:p>
          <a:endParaRPr lang="en-GB"/>
        </a:p>
      </dgm:t>
    </dgm:pt>
    <dgm:pt modelId="{E96DA0E1-600C-43A2-856E-4F694B45DAC0}" type="pres">
      <dgm:prSet presAssocID="{74FCBB11-AA3E-437C-A6EA-F2FA81B48514}" presName="connectorText" presStyleLbl="sibTrans2D1" presStyleIdx="3" presStyleCnt="5"/>
      <dgm:spPr/>
      <dgm:t>
        <a:bodyPr/>
        <a:lstStyle/>
        <a:p>
          <a:endParaRPr lang="en-GB"/>
        </a:p>
      </dgm:t>
    </dgm:pt>
    <dgm:pt modelId="{C950BE43-55D1-48E8-9EE3-B8B189643562}" type="pres">
      <dgm:prSet presAssocID="{C99FC401-FCA4-478B-9FD5-5EFA84FA036C}" presName="node" presStyleLbl="node1" presStyleIdx="4" presStyleCnt="6" custScaleX="133100" custScaleY="133100">
        <dgm:presLayoutVars>
          <dgm:bulletEnabled val="1"/>
        </dgm:presLayoutVars>
      </dgm:prSet>
      <dgm:spPr/>
      <dgm:t>
        <a:bodyPr/>
        <a:lstStyle/>
        <a:p>
          <a:endParaRPr lang="en-GB"/>
        </a:p>
      </dgm:t>
    </dgm:pt>
    <dgm:pt modelId="{C44B970C-E593-400B-AB81-AD8B36FF1315}" type="pres">
      <dgm:prSet presAssocID="{C682D466-42B8-4991-A72B-58EE98ED4A7A}" presName="sibTrans" presStyleLbl="sibTrans2D1" presStyleIdx="4" presStyleCnt="5"/>
      <dgm:spPr/>
      <dgm:t>
        <a:bodyPr/>
        <a:lstStyle/>
        <a:p>
          <a:endParaRPr lang="en-GB"/>
        </a:p>
      </dgm:t>
    </dgm:pt>
    <dgm:pt modelId="{06C58600-39CC-4F1F-BD0A-9769018598FC}" type="pres">
      <dgm:prSet presAssocID="{C682D466-42B8-4991-A72B-58EE98ED4A7A}" presName="connectorText" presStyleLbl="sibTrans2D1" presStyleIdx="4" presStyleCnt="5"/>
      <dgm:spPr/>
      <dgm:t>
        <a:bodyPr/>
        <a:lstStyle/>
        <a:p>
          <a:endParaRPr lang="en-GB"/>
        </a:p>
      </dgm:t>
    </dgm:pt>
    <dgm:pt modelId="{B46F3614-ABA5-4D12-9480-84E89470E6F3}" type="pres">
      <dgm:prSet presAssocID="{5F812EDC-85A0-4B10-842F-D00EE85D7D84}" presName="node" presStyleLbl="node1" presStyleIdx="5" presStyleCnt="6" custScaleX="133100" custScaleY="133100">
        <dgm:presLayoutVars>
          <dgm:bulletEnabled val="1"/>
        </dgm:presLayoutVars>
      </dgm:prSet>
      <dgm:spPr/>
      <dgm:t>
        <a:bodyPr/>
        <a:lstStyle/>
        <a:p>
          <a:endParaRPr lang="en-GB"/>
        </a:p>
      </dgm:t>
    </dgm:pt>
  </dgm:ptLst>
  <dgm:cxnLst>
    <dgm:cxn modelId="{6178ABC3-5AFE-4337-B12D-13E052603C87}" type="presOf" srcId="{496E64FE-BD74-4790-A117-3C854A1BA38D}" destId="{E884304F-9C04-4F73-9754-01222A8AA5BE}" srcOrd="0" destOrd="0" presId="urn:microsoft.com/office/officeart/2005/8/layout/process5"/>
    <dgm:cxn modelId="{ABC5BCF3-0BD7-49E6-9C49-8B7F42DC115C}" type="presOf" srcId="{C682D466-42B8-4991-A72B-58EE98ED4A7A}" destId="{C44B970C-E593-400B-AB81-AD8B36FF1315}" srcOrd="0" destOrd="0" presId="urn:microsoft.com/office/officeart/2005/8/layout/process5"/>
    <dgm:cxn modelId="{720588AB-4A8E-4680-B1EB-4496A786D9FA}" srcId="{752BF7D3-5F2A-44C0-9EBA-F0B345060638}" destId="{C245096B-DB30-44C6-8D07-F202E31B3AD7}" srcOrd="0" destOrd="0" parTransId="{8E7AD65D-0675-42B1-81D2-745AF9D8326C}" sibTransId="{5146F15F-A35F-4EC6-8AA1-326EFB2C0B1C}"/>
    <dgm:cxn modelId="{7F79D7A4-37CB-4BDE-82CC-4108D541E62C}" type="presOf" srcId="{7916ED1A-181A-4261-91AE-C6DB3A745545}" destId="{4B9E9251-5BE2-4078-806B-159013CC0343}" srcOrd="1" destOrd="0" presId="urn:microsoft.com/office/officeart/2005/8/layout/process5"/>
    <dgm:cxn modelId="{3825B3DD-9E75-4280-8A48-DCD5A8945D7B}" srcId="{752BF7D3-5F2A-44C0-9EBA-F0B345060638}" destId="{9FB6E203-3554-4CC5-B536-98065F0AC51A}" srcOrd="3" destOrd="0" parTransId="{095BB958-54CD-4BE3-B227-1F2280531F46}" sibTransId="{74FCBB11-AA3E-437C-A6EA-F2FA81B48514}"/>
    <dgm:cxn modelId="{30C9AAEB-8877-4101-A4A5-AF8541A1B703}" type="presOf" srcId="{C682D466-42B8-4991-A72B-58EE98ED4A7A}" destId="{06C58600-39CC-4F1F-BD0A-9769018598FC}" srcOrd="1" destOrd="0" presId="urn:microsoft.com/office/officeart/2005/8/layout/process5"/>
    <dgm:cxn modelId="{D48BB602-1383-47B8-8D98-647FC4344859}" type="presOf" srcId="{5F812EDC-85A0-4B10-842F-D00EE85D7D84}" destId="{B46F3614-ABA5-4D12-9480-84E89470E6F3}" srcOrd="0" destOrd="0" presId="urn:microsoft.com/office/officeart/2005/8/layout/process5"/>
    <dgm:cxn modelId="{B7B38052-147F-495E-AA04-B963A8686EB7}" type="presOf" srcId="{9FB6E203-3554-4CC5-B536-98065F0AC51A}" destId="{D534ED4B-F3EA-4D01-89A4-A7BCDB7B1705}" srcOrd="0" destOrd="0" presId="urn:microsoft.com/office/officeart/2005/8/layout/process5"/>
    <dgm:cxn modelId="{0A008B11-C489-474B-8038-A0A9817547E9}" type="presOf" srcId="{74FCBB11-AA3E-437C-A6EA-F2FA81B48514}" destId="{D4B7B0D1-3D6A-4C2C-833E-A9A79E62DC1E}" srcOrd="0" destOrd="0" presId="urn:microsoft.com/office/officeart/2005/8/layout/process5"/>
    <dgm:cxn modelId="{3F2F8384-AA5B-4475-AC32-ED36EF095152}" type="presOf" srcId="{752BF7D3-5F2A-44C0-9EBA-F0B345060638}" destId="{FBE425D8-0C31-4E6C-BA5E-A8BD612E5E2E}" srcOrd="0" destOrd="0" presId="urn:microsoft.com/office/officeart/2005/8/layout/process5"/>
    <dgm:cxn modelId="{40754985-3569-4346-8BB2-88791465DC18}" type="presOf" srcId="{7916ED1A-181A-4261-91AE-C6DB3A745545}" destId="{201F71BE-D2C2-4E60-9EAA-1BEA7FDBDF83}" srcOrd="0" destOrd="0" presId="urn:microsoft.com/office/officeart/2005/8/layout/process5"/>
    <dgm:cxn modelId="{5B7E093A-0B2A-4F1C-B1B3-2AE363CD6687}" type="presOf" srcId="{C99FC401-FCA4-478B-9FD5-5EFA84FA036C}" destId="{C950BE43-55D1-48E8-9EE3-B8B189643562}" srcOrd="0" destOrd="0" presId="urn:microsoft.com/office/officeart/2005/8/layout/process5"/>
    <dgm:cxn modelId="{778E9659-E5EE-4A20-BDA8-1EC5051EDC76}" srcId="{752BF7D3-5F2A-44C0-9EBA-F0B345060638}" destId="{496E64FE-BD74-4790-A117-3C854A1BA38D}" srcOrd="2" destOrd="0" parTransId="{4CE4107F-09E4-4CC2-8641-05D5B02DF4CF}" sibTransId="{7916ED1A-181A-4261-91AE-C6DB3A745545}"/>
    <dgm:cxn modelId="{FA605276-408D-44E2-9EB2-FBE9D3B736AE}" type="presOf" srcId="{5146F15F-A35F-4EC6-8AA1-326EFB2C0B1C}" destId="{FF2559BA-D93F-4094-80A4-E96C107072DB}" srcOrd="1" destOrd="0" presId="urn:microsoft.com/office/officeart/2005/8/layout/process5"/>
    <dgm:cxn modelId="{5C9DDCAC-F854-4438-8C00-005774AC4664}" type="presOf" srcId="{263AEA04-25CB-46DD-AC74-CD84A78052B1}" destId="{C5565D57-9F7B-4EA5-91D3-80C466F86F0D}" srcOrd="1" destOrd="0" presId="urn:microsoft.com/office/officeart/2005/8/layout/process5"/>
    <dgm:cxn modelId="{64DAA9EB-D10C-4170-8606-799C84850E47}" srcId="{752BF7D3-5F2A-44C0-9EBA-F0B345060638}" destId="{5F812EDC-85A0-4B10-842F-D00EE85D7D84}" srcOrd="5" destOrd="0" parTransId="{445E7BAA-7929-4DF2-947A-D525950FB1DC}" sibTransId="{6EA1AFB0-F9A8-4924-8F77-0B05E23CE783}"/>
    <dgm:cxn modelId="{8B543B09-56AE-4D01-A219-2093739AB8C6}" srcId="{752BF7D3-5F2A-44C0-9EBA-F0B345060638}" destId="{9C8BA61D-0A1B-4A89-BC06-7E5B1B16EBDE}" srcOrd="1" destOrd="0" parTransId="{D120E0E4-D47A-4019-8F8F-A3AF5E3414B2}" sibTransId="{263AEA04-25CB-46DD-AC74-CD84A78052B1}"/>
    <dgm:cxn modelId="{DC44A923-0B6C-41B2-A173-3F8826D95391}" type="presOf" srcId="{C245096B-DB30-44C6-8D07-F202E31B3AD7}" destId="{EFB552BA-66D0-420A-ACE5-27235349193E}" srcOrd="0" destOrd="0" presId="urn:microsoft.com/office/officeart/2005/8/layout/process5"/>
    <dgm:cxn modelId="{76B13980-F009-4C7B-872E-709735193FA9}" type="presOf" srcId="{263AEA04-25CB-46DD-AC74-CD84A78052B1}" destId="{559AFC79-4FA6-4F62-9C26-2B4B99B26265}" srcOrd="0" destOrd="0" presId="urn:microsoft.com/office/officeart/2005/8/layout/process5"/>
    <dgm:cxn modelId="{0C37E64E-B84F-428A-9595-8A6091953AD4}" srcId="{752BF7D3-5F2A-44C0-9EBA-F0B345060638}" destId="{C99FC401-FCA4-478B-9FD5-5EFA84FA036C}" srcOrd="4" destOrd="0" parTransId="{8CAA9015-5719-429F-98DC-933875585C4F}" sibTransId="{C682D466-42B8-4991-A72B-58EE98ED4A7A}"/>
    <dgm:cxn modelId="{DCD05AC2-D0DF-4C29-A25A-0054311E467C}" type="presOf" srcId="{74FCBB11-AA3E-437C-A6EA-F2FA81B48514}" destId="{E96DA0E1-600C-43A2-856E-4F694B45DAC0}" srcOrd="1" destOrd="0" presId="urn:microsoft.com/office/officeart/2005/8/layout/process5"/>
    <dgm:cxn modelId="{98955A83-1A48-4766-955E-6ABBC37E90B9}" type="presOf" srcId="{9C8BA61D-0A1B-4A89-BC06-7E5B1B16EBDE}" destId="{5A141BB0-6ACD-483F-8583-6CF7365F102C}" srcOrd="0" destOrd="0" presId="urn:microsoft.com/office/officeart/2005/8/layout/process5"/>
    <dgm:cxn modelId="{67E11855-1899-41D8-B4FB-CCB78A80D701}" type="presOf" srcId="{5146F15F-A35F-4EC6-8AA1-326EFB2C0B1C}" destId="{D498C224-81BC-4FBB-9884-C04305A107C6}" srcOrd="0" destOrd="0" presId="urn:microsoft.com/office/officeart/2005/8/layout/process5"/>
    <dgm:cxn modelId="{03293F4F-127B-4F4C-86B2-6E5EF789778F}" type="presParOf" srcId="{FBE425D8-0C31-4E6C-BA5E-A8BD612E5E2E}" destId="{EFB552BA-66D0-420A-ACE5-27235349193E}" srcOrd="0" destOrd="0" presId="urn:microsoft.com/office/officeart/2005/8/layout/process5"/>
    <dgm:cxn modelId="{271EDAAA-4538-450C-9D0C-CC3E3F9869CC}" type="presParOf" srcId="{FBE425D8-0C31-4E6C-BA5E-A8BD612E5E2E}" destId="{D498C224-81BC-4FBB-9884-C04305A107C6}" srcOrd="1" destOrd="0" presId="urn:microsoft.com/office/officeart/2005/8/layout/process5"/>
    <dgm:cxn modelId="{7CE1FB9C-DDBC-4514-BB55-994495741575}" type="presParOf" srcId="{D498C224-81BC-4FBB-9884-C04305A107C6}" destId="{FF2559BA-D93F-4094-80A4-E96C107072DB}" srcOrd="0" destOrd="0" presId="urn:microsoft.com/office/officeart/2005/8/layout/process5"/>
    <dgm:cxn modelId="{1E72B2CE-BC45-4207-A7DA-7B2B2D582B5B}" type="presParOf" srcId="{FBE425D8-0C31-4E6C-BA5E-A8BD612E5E2E}" destId="{5A141BB0-6ACD-483F-8583-6CF7365F102C}" srcOrd="2" destOrd="0" presId="urn:microsoft.com/office/officeart/2005/8/layout/process5"/>
    <dgm:cxn modelId="{554E2FC3-F416-4951-A38D-864892F080D9}" type="presParOf" srcId="{FBE425D8-0C31-4E6C-BA5E-A8BD612E5E2E}" destId="{559AFC79-4FA6-4F62-9C26-2B4B99B26265}" srcOrd="3" destOrd="0" presId="urn:microsoft.com/office/officeart/2005/8/layout/process5"/>
    <dgm:cxn modelId="{2600B44C-E419-4E66-B5E1-2C791BE4FF5D}" type="presParOf" srcId="{559AFC79-4FA6-4F62-9C26-2B4B99B26265}" destId="{C5565D57-9F7B-4EA5-91D3-80C466F86F0D}" srcOrd="0" destOrd="0" presId="urn:microsoft.com/office/officeart/2005/8/layout/process5"/>
    <dgm:cxn modelId="{2B67C39E-B2D8-4DB4-9827-D54BD379708E}" type="presParOf" srcId="{FBE425D8-0C31-4E6C-BA5E-A8BD612E5E2E}" destId="{E884304F-9C04-4F73-9754-01222A8AA5BE}" srcOrd="4" destOrd="0" presId="urn:microsoft.com/office/officeart/2005/8/layout/process5"/>
    <dgm:cxn modelId="{8771E747-2F6A-4E37-AD88-48CF950969EF}" type="presParOf" srcId="{FBE425D8-0C31-4E6C-BA5E-A8BD612E5E2E}" destId="{201F71BE-D2C2-4E60-9EAA-1BEA7FDBDF83}" srcOrd="5" destOrd="0" presId="urn:microsoft.com/office/officeart/2005/8/layout/process5"/>
    <dgm:cxn modelId="{2BD19A59-0378-408B-9535-3802CD58A7E9}" type="presParOf" srcId="{201F71BE-D2C2-4E60-9EAA-1BEA7FDBDF83}" destId="{4B9E9251-5BE2-4078-806B-159013CC0343}" srcOrd="0" destOrd="0" presId="urn:microsoft.com/office/officeart/2005/8/layout/process5"/>
    <dgm:cxn modelId="{28D5A299-5300-406F-85B1-EFC1D2E8D8F2}" type="presParOf" srcId="{FBE425D8-0C31-4E6C-BA5E-A8BD612E5E2E}" destId="{D534ED4B-F3EA-4D01-89A4-A7BCDB7B1705}" srcOrd="6" destOrd="0" presId="urn:microsoft.com/office/officeart/2005/8/layout/process5"/>
    <dgm:cxn modelId="{D80DED6C-B9F4-4037-9C98-4C21B0932ACC}" type="presParOf" srcId="{FBE425D8-0C31-4E6C-BA5E-A8BD612E5E2E}" destId="{D4B7B0D1-3D6A-4C2C-833E-A9A79E62DC1E}" srcOrd="7" destOrd="0" presId="urn:microsoft.com/office/officeart/2005/8/layout/process5"/>
    <dgm:cxn modelId="{212475BC-8ECB-4C8F-B418-80E15A517EB9}" type="presParOf" srcId="{D4B7B0D1-3D6A-4C2C-833E-A9A79E62DC1E}" destId="{E96DA0E1-600C-43A2-856E-4F694B45DAC0}" srcOrd="0" destOrd="0" presId="urn:microsoft.com/office/officeart/2005/8/layout/process5"/>
    <dgm:cxn modelId="{9ACD5331-D84D-43DA-8EE8-D7BB272427AD}" type="presParOf" srcId="{FBE425D8-0C31-4E6C-BA5E-A8BD612E5E2E}" destId="{C950BE43-55D1-48E8-9EE3-B8B189643562}" srcOrd="8" destOrd="0" presId="urn:microsoft.com/office/officeart/2005/8/layout/process5"/>
    <dgm:cxn modelId="{5E3C7F3E-7758-4103-8E35-AA4E4E16CA0F}" type="presParOf" srcId="{FBE425D8-0C31-4E6C-BA5E-A8BD612E5E2E}" destId="{C44B970C-E593-400B-AB81-AD8B36FF1315}" srcOrd="9" destOrd="0" presId="urn:microsoft.com/office/officeart/2005/8/layout/process5"/>
    <dgm:cxn modelId="{885D0719-2792-49D4-859D-935200874FDD}" type="presParOf" srcId="{C44B970C-E593-400B-AB81-AD8B36FF1315}" destId="{06C58600-39CC-4F1F-BD0A-9769018598FC}" srcOrd="0" destOrd="0" presId="urn:microsoft.com/office/officeart/2005/8/layout/process5"/>
    <dgm:cxn modelId="{51B6BA29-476B-4C52-BEC5-DA4606CF08B8}" type="presParOf" srcId="{FBE425D8-0C31-4E6C-BA5E-A8BD612E5E2E}" destId="{B46F3614-ABA5-4D12-9480-84E89470E6F3}" srcOrd="10" destOrd="0" presId="urn:microsoft.com/office/officeart/2005/8/layout/process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FB552BA-66D0-420A-ACE5-27235349193E}">
      <dsp:nvSpPr>
        <dsp:cNvPr id="0" name=""/>
        <dsp:cNvSpPr/>
      </dsp:nvSpPr>
      <dsp:spPr>
        <a:xfrm>
          <a:off x="2421" y="529022"/>
          <a:ext cx="2444502" cy="1466701"/>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u="sng" kern="1200" dirty="0" smtClean="0"/>
            <a:t>Live Event:</a:t>
          </a:r>
        </a:p>
        <a:p>
          <a:pPr lvl="0" algn="ctr" defTabSz="977900">
            <a:lnSpc>
              <a:spcPct val="90000"/>
            </a:lnSpc>
            <a:spcBef>
              <a:spcPct val="0"/>
            </a:spcBef>
            <a:spcAft>
              <a:spcPct val="35000"/>
            </a:spcAft>
          </a:pPr>
          <a:r>
            <a:rPr lang="en-GB" sz="2200" kern="1200" dirty="0" smtClean="0"/>
            <a:t>Police Assembly</a:t>
          </a:r>
          <a:endParaRPr lang="en-GB" sz="2200" kern="1200" dirty="0"/>
        </a:p>
      </dsp:txBody>
      <dsp:txXfrm>
        <a:off x="2421" y="529022"/>
        <a:ext cx="2444502" cy="1466701"/>
      </dsp:txXfrm>
    </dsp:sp>
    <dsp:sp modelId="{D498C224-81BC-4FBB-9884-C04305A107C6}">
      <dsp:nvSpPr>
        <dsp:cNvPr id="0" name=""/>
        <dsp:cNvSpPr/>
      </dsp:nvSpPr>
      <dsp:spPr>
        <a:xfrm>
          <a:off x="2593852" y="1055339"/>
          <a:ext cx="353961" cy="414067"/>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a:off x="2593852" y="1055339"/>
        <a:ext cx="353961" cy="414067"/>
      </dsp:txXfrm>
    </dsp:sp>
    <dsp:sp modelId="{5A141BB0-6ACD-483F-8583-6CF7365F102C}">
      <dsp:nvSpPr>
        <dsp:cNvPr id="0" name=""/>
        <dsp:cNvSpPr/>
      </dsp:nvSpPr>
      <dsp:spPr>
        <a:xfrm>
          <a:off x="3114776" y="595690"/>
          <a:ext cx="2222275" cy="1333365"/>
        </a:xfrm>
        <a:prstGeom prst="roundRect">
          <a:avLst>
            <a:gd name="adj" fmla="val 10000"/>
          </a:avLst>
        </a:prstGeom>
        <a:solidFill>
          <a:schemeClr val="accent4">
            <a:hueOff val="-892954"/>
            <a:satOff val="5380"/>
            <a:lumOff val="43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smtClean="0"/>
            <a:t>2-3 Day Delay</a:t>
          </a:r>
          <a:endParaRPr lang="en-GB" sz="2200" kern="1200" dirty="0"/>
        </a:p>
      </dsp:txBody>
      <dsp:txXfrm>
        <a:off x="3114776" y="595690"/>
        <a:ext cx="2222275" cy="1333365"/>
      </dsp:txXfrm>
    </dsp:sp>
    <dsp:sp modelId="{559AFC79-4FA6-4F62-9C26-2B4B99B26265}">
      <dsp:nvSpPr>
        <dsp:cNvPr id="0" name=""/>
        <dsp:cNvSpPr/>
      </dsp:nvSpPr>
      <dsp:spPr>
        <a:xfrm>
          <a:off x="5483978" y="1055339"/>
          <a:ext cx="353961" cy="414067"/>
        </a:xfrm>
        <a:prstGeom prst="rightArrow">
          <a:avLst>
            <a:gd name="adj1" fmla="val 60000"/>
            <a:gd name="adj2" fmla="val 50000"/>
          </a:avLst>
        </a:prstGeom>
        <a:solidFill>
          <a:schemeClr val="accent4">
            <a:hueOff val="-1116192"/>
            <a:satOff val="6725"/>
            <a:lumOff val="53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a:off x="5483978" y="1055339"/>
        <a:ext cx="353961" cy="414067"/>
      </dsp:txXfrm>
    </dsp:sp>
    <dsp:sp modelId="{E884304F-9C04-4F73-9754-01222A8AA5BE}">
      <dsp:nvSpPr>
        <dsp:cNvPr id="0" name=""/>
        <dsp:cNvSpPr/>
      </dsp:nvSpPr>
      <dsp:spPr>
        <a:xfrm>
          <a:off x="6004902" y="595690"/>
          <a:ext cx="2222275" cy="1333365"/>
        </a:xfrm>
        <a:prstGeom prst="roundRect">
          <a:avLst>
            <a:gd name="adj" fmla="val 10000"/>
          </a:avLst>
        </a:prstGeom>
        <a:solidFill>
          <a:schemeClr val="accent4">
            <a:hueOff val="-1785908"/>
            <a:satOff val="10760"/>
            <a:lumOff val="86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u="sng" kern="1200" dirty="0" smtClean="0"/>
            <a:t>Time 1:</a:t>
          </a:r>
        </a:p>
        <a:p>
          <a:pPr lvl="0" algn="ctr" defTabSz="977900">
            <a:lnSpc>
              <a:spcPct val="90000"/>
            </a:lnSpc>
            <a:spcBef>
              <a:spcPct val="0"/>
            </a:spcBef>
            <a:spcAft>
              <a:spcPct val="35000"/>
            </a:spcAft>
          </a:pPr>
          <a:r>
            <a:rPr lang="en-GB" sz="2200" kern="1200" dirty="0" smtClean="0"/>
            <a:t>ABE Interview</a:t>
          </a:r>
          <a:endParaRPr lang="en-GB" sz="2200" kern="1200" dirty="0"/>
        </a:p>
      </dsp:txBody>
      <dsp:txXfrm>
        <a:off x="6004902" y="595690"/>
        <a:ext cx="2222275" cy="1333365"/>
      </dsp:txXfrm>
    </dsp:sp>
    <dsp:sp modelId="{201F71BE-D2C2-4E60-9EAA-1BEA7FDBDF83}">
      <dsp:nvSpPr>
        <dsp:cNvPr id="0" name=""/>
        <dsp:cNvSpPr/>
      </dsp:nvSpPr>
      <dsp:spPr>
        <a:xfrm rot="5400000">
          <a:off x="6921392" y="2078263"/>
          <a:ext cx="389295" cy="414067"/>
        </a:xfrm>
        <a:prstGeom prst="rightArrow">
          <a:avLst>
            <a:gd name="adj1" fmla="val 60000"/>
            <a:gd name="adj2" fmla="val 50000"/>
          </a:avLst>
        </a:prstGeom>
        <a:solidFill>
          <a:schemeClr val="accent4">
            <a:hueOff val="-2232385"/>
            <a:satOff val="13449"/>
            <a:lumOff val="107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kern="1200"/>
        </a:p>
      </dsp:txBody>
      <dsp:txXfrm rot="5400000">
        <a:off x="6921392" y="2078263"/>
        <a:ext cx="389295" cy="414067"/>
      </dsp:txXfrm>
    </dsp:sp>
    <dsp:sp modelId="{D534ED4B-F3EA-4D01-89A4-A7BCDB7B1705}">
      <dsp:nvSpPr>
        <dsp:cNvPr id="0" name=""/>
        <dsp:cNvSpPr/>
      </dsp:nvSpPr>
      <dsp:spPr>
        <a:xfrm>
          <a:off x="6004902" y="2663575"/>
          <a:ext cx="2222275" cy="1333365"/>
        </a:xfrm>
        <a:prstGeom prst="roundRect">
          <a:avLst>
            <a:gd name="adj" fmla="val 10000"/>
          </a:avLst>
        </a:prstGeom>
        <a:solidFill>
          <a:schemeClr val="accent4">
            <a:hueOff val="-2678862"/>
            <a:satOff val="16139"/>
            <a:lumOff val="12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smtClean="0"/>
            <a:t>14-16 Day Delay</a:t>
          </a:r>
          <a:endParaRPr lang="en-GB" sz="2200" kern="1200" dirty="0"/>
        </a:p>
      </dsp:txBody>
      <dsp:txXfrm>
        <a:off x="6004902" y="2663575"/>
        <a:ext cx="2222275" cy="1333365"/>
      </dsp:txXfrm>
    </dsp:sp>
    <dsp:sp modelId="{D4B7B0D1-3D6A-4C2C-833E-A9A79E62DC1E}">
      <dsp:nvSpPr>
        <dsp:cNvPr id="0" name=""/>
        <dsp:cNvSpPr/>
      </dsp:nvSpPr>
      <dsp:spPr>
        <a:xfrm rot="10800000">
          <a:off x="5504014" y="3123224"/>
          <a:ext cx="353961" cy="414067"/>
        </a:xfrm>
        <a:prstGeom prst="rightArrow">
          <a:avLst>
            <a:gd name="adj1" fmla="val 60000"/>
            <a:gd name="adj2" fmla="val 50000"/>
          </a:avLst>
        </a:prstGeom>
        <a:solidFill>
          <a:schemeClr val="accent4">
            <a:hueOff val="-3348577"/>
            <a:satOff val="20174"/>
            <a:lumOff val="161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rot="10800000">
        <a:off x="5504014" y="3123224"/>
        <a:ext cx="353961" cy="414067"/>
      </dsp:txXfrm>
    </dsp:sp>
    <dsp:sp modelId="{C950BE43-55D1-48E8-9EE3-B8B189643562}">
      <dsp:nvSpPr>
        <dsp:cNvPr id="0" name=""/>
        <dsp:cNvSpPr/>
      </dsp:nvSpPr>
      <dsp:spPr>
        <a:xfrm>
          <a:off x="3114776" y="2663575"/>
          <a:ext cx="2222275" cy="1333365"/>
        </a:xfrm>
        <a:prstGeom prst="roundRect">
          <a:avLst>
            <a:gd name="adj" fmla="val 10000"/>
          </a:avLst>
        </a:prstGeom>
        <a:solidFill>
          <a:schemeClr val="accent4">
            <a:hueOff val="-3571816"/>
            <a:satOff val="21519"/>
            <a:lumOff val="17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u="sng" kern="1200" dirty="0" smtClean="0"/>
            <a:t>Time 2: </a:t>
          </a:r>
          <a:r>
            <a:rPr lang="en-GB" sz="2200" kern="1200" dirty="0" smtClean="0"/>
            <a:t>Interview</a:t>
          </a:r>
        </a:p>
        <a:p>
          <a:pPr lvl="0" algn="ctr" defTabSz="977900">
            <a:lnSpc>
              <a:spcPct val="90000"/>
            </a:lnSpc>
            <a:spcBef>
              <a:spcPct val="0"/>
            </a:spcBef>
            <a:spcAft>
              <a:spcPct val="35000"/>
            </a:spcAft>
          </a:pPr>
          <a:r>
            <a:rPr lang="en-GB" sz="2200" kern="1200" dirty="0" smtClean="0"/>
            <a:t>Or Cartoon</a:t>
          </a:r>
          <a:endParaRPr lang="en-GB" sz="2200" kern="1200" dirty="0"/>
        </a:p>
      </dsp:txBody>
      <dsp:txXfrm>
        <a:off x="3114776" y="2663575"/>
        <a:ext cx="2222275" cy="1333365"/>
      </dsp:txXfrm>
    </dsp:sp>
    <dsp:sp modelId="{C44B970C-E593-400B-AB81-AD8B36FF1315}">
      <dsp:nvSpPr>
        <dsp:cNvPr id="0" name=""/>
        <dsp:cNvSpPr/>
      </dsp:nvSpPr>
      <dsp:spPr>
        <a:xfrm rot="10800000">
          <a:off x="2613887" y="3123224"/>
          <a:ext cx="353961" cy="414067"/>
        </a:xfrm>
        <a:prstGeom prst="rightArrow">
          <a:avLst>
            <a:gd name="adj1" fmla="val 60000"/>
            <a:gd name="adj2" fmla="val 50000"/>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rot="10800000">
        <a:off x="2613887" y="3123224"/>
        <a:ext cx="353961" cy="414067"/>
      </dsp:txXfrm>
    </dsp:sp>
    <dsp:sp modelId="{B46F3614-ABA5-4D12-9480-84E89470E6F3}">
      <dsp:nvSpPr>
        <dsp:cNvPr id="0" name=""/>
        <dsp:cNvSpPr/>
      </dsp:nvSpPr>
      <dsp:spPr>
        <a:xfrm>
          <a:off x="224649" y="2663575"/>
          <a:ext cx="2222275" cy="1333365"/>
        </a:xfrm>
        <a:prstGeom prst="roundRect">
          <a:avLst>
            <a:gd name="adj" fmla="val 1000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u="sng" kern="1200" dirty="0" smtClean="0"/>
            <a:t>Time 2:</a:t>
          </a:r>
        </a:p>
        <a:p>
          <a:pPr lvl="0" algn="ctr" defTabSz="977900">
            <a:lnSpc>
              <a:spcPct val="90000"/>
            </a:lnSpc>
            <a:spcBef>
              <a:spcPct val="0"/>
            </a:spcBef>
            <a:spcAft>
              <a:spcPct val="35000"/>
            </a:spcAft>
          </a:pPr>
          <a:r>
            <a:rPr lang="en-GB" sz="2200" kern="1200" dirty="0" smtClean="0"/>
            <a:t>Cross-examination</a:t>
          </a:r>
          <a:endParaRPr lang="en-GB" sz="2200" kern="1200" dirty="0"/>
        </a:p>
      </dsp:txBody>
      <dsp:txXfrm>
        <a:off x="224649" y="2663575"/>
        <a:ext cx="2222275" cy="1333365"/>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A3AEDB-A44D-4DFA-87E8-937BC1EBE742}" type="datetimeFigureOut">
              <a:rPr lang="en-GB" smtClean="0"/>
              <a:pPr/>
              <a:t>27/05/2011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7C9C61-9683-4665-A550-E0793417D7C0}"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Good</a:t>
            </a:r>
            <a:r>
              <a:rPr lang="en-GB" baseline="0" dirty="0" smtClean="0"/>
              <a:t> morning, my name is Francesca Ainsworth. Today I’m going to be talking about refreshed testimony and the affect it has on a witness’ performance during a court cross-examination interview. </a:t>
            </a:r>
          </a:p>
        </p:txBody>
      </p:sp>
      <p:sp>
        <p:nvSpPr>
          <p:cNvPr id="4" name="Slide Number Placeholder 3"/>
          <p:cNvSpPr>
            <a:spLocks noGrp="1"/>
          </p:cNvSpPr>
          <p:nvPr>
            <p:ph type="sldNum" sz="quarter" idx="10"/>
          </p:nvPr>
        </p:nvSpPr>
        <p:spPr/>
        <p:txBody>
          <a:bodyPr/>
          <a:lstStyle/>
          <a:p>
            <a:fld id="{517C9C61-9683-4665-A550-E0793417D7C0}"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smtClean="0"/>
              <a:t>As I mentioned, there were 3 sessions to the experiment with delays between each session. All the participants attended an assembly given by two members of the Surrey Police Force about cyberbullying at their school. After a delay of 2-3 days each participant was given an ABE style interview about the assembly which was video recorded.</a:t>
            </a:r>
          </a:p>
          <a:p>
            <a:endParaRPr lang="en-GB" baseline="0" dirty="0" smtClean="0"/>
          </a:p>
          <a:p>
            <a:r>
              <a:rPr lang="en-GB" baseline="0" dirty="0" smtClean="0"/>
              <a:t>Approximately two weeks later, a different researcher went back to the school. Children assigned to the ‘refreshed’ group watched the video recording of their Time 1 interview and were then cross-examined. Children in the control group watched an unrelated cartoon for 5 minutes and were then cross-examined  </a:t>
            </a:r>
          </a:p>
        </p:txBody>
      </p:sp>
      <p:sp>
        <p:nvSpPr>
          <p:cNvPr id="4" name="Slide Number Placeholder 3"/>
          <p:cNvSpPr>
            <a:spLocks noGrp="1"/>
          </p:cNvSpPr>
          <p:nvPr>
            <p:ph type="sldNum" sz="quarter" idx="10"/>
          </p:nvPr>
        </p:nvSpPr>
        <p:spPr/>
        <p:txBody>
          <a:bodyPr/>
          <a:lstStyle/>
          <a:p>
            <a:fld id="{517C9C61-9683-4665-A550-E0793417D7C0}" type="slidenum">
              <a:rPr lang="en-GB" smtClean="0"/>
              <a:pPr/>
              <a:t>11</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baseline="0" dirty="0" smtClean="0"/>
              <a:t>I’m just going to explain what the two different interview sessions consisted of. The first interview in the experiment was an ABE style and so the questions asked during this interview were dependent upon the responses of the individual participant. </a:t>
            </a:r>
          </a:p>
          <a:p>
            <a:endParaRPr lang="en-GB" baseline="0" dirty="0" smtClean="0"/>
          </a:p>
          <a:p>
            <a:r>
              <a:rPr lang="en-GB" baseline="0" dirty="0" smtClean="0"/>
              <a:t>In the second interview the researcher followed a set script to make sure each participant was asked the same questions. The script was comprised of open questions, closed questions, forced-choice and shift questions. The open questions were chosen as they best matched the questions that were asked in the session 1 interview. The closed and forced-choice questions were included as these are common question types used during cross-examination. The shift questions were modelled on those used in the </a:t>
            </a:r>
            <a:r>
              <a:rPr lang="en-GB" baseline="0" dirty="0" err="1" smtClean="0"/>
              <a:t>Zajac</a:t>
            </a:r>
            <a:r>
              <a:rPr lang="en-GB" baseline="0" dirty="0" smtClean="0"/>
              <a:t> and were designed to reflect the tendency of lawyers to build up a series of questions relating to one detail. The aim of these questions is to get the witness to change their answers</a:t>
            </a:r>
          </a:p>
          <a:p>
            <a:endParaRPr lang="en-GB" baseline="0" dirty="0" smtClean="0"/>
          </a:p>
          <a:p>
            <a:r>
              <a:rPr lang="en-GB" baseline="0" dirty="0" smtClean="0"/>
              <a:t>In this study the shift questions consisted of four parts. First non-leading question was asked, for example: how many policemen were there? The correct answer here is ‘two’. After this response is given the child is then challenged with a misleading question, ‘so there weren’t three?’. This is followed by a distracter question that is not directly related to the original question, in this case it would be ‘how many teachers were there?’, and finally the child is asked a heavily leading question: ‘so there could have been three policemen but you got thought one of the policemen was a teacher so you thought there were only two but there was actually three, is that what happened?’</a:t>
            </a:r>
          </a:p>
        </p:txBody>
      </p:sp>
      <p:sp>
        <p:nvSpPr>
          <p:cNvPr id="4" name="Slide Number Placeholder 3"/>
          <p:cNvSpPr>
            <a:spLocks noGrp="1"/>
          </p:cNvSpPr>
          <p:nvPr>
            <p:ph type="sldNum" sz="quarter" idx="10"/>
          </p:nvPr>
        </p:nvSpPr>
        <p:spPr/>
        <p:txBody>
          <a:bodyPr/>
          <a:lstStyle/>
          <a:p>
            <a:fld id="{517C9C61-9683-4665-A550-E0793417D7C0}" type="slidenum">
              <a:rPr lang="en-GB" smtClean="0"/>
              <a:pPr/>
              <a:t>12</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smtClean="0"/>
              <a:t>After a lot of transcribing, coding and analyses, the results show that the refreshed group were no more accurate than the control group. What is surprising is that after a two week delay, both groups have a high accuracy percentage </a:t>
            </a:r>
          </a:p>
          <a:p>
            <a:endParaRPr lang="en-GB" baseline="0" dirty="0" smtClean="0"/>
          </a:p>
        </p:txBody>
      </p:sp>
      <p:sp>
        <p:nvSpPr>
          <p:cNvPr id="4" name="Slide Number Placeholder 3"/>
          <p:cNvSpPr>
            <a:spLocks noGrp="1"/>
          </p:cNvSpPr>
          <p:nvPr>
            <p:ph type="sldNum" sz="quarter" idx="10"/>
          </p:nvPr>
        </p:nvSpPr>
        <p:spPr/>
        <p:txBody>
          <a:bodyPr/>
          <a:lstStyle/>
          <a:p>
            <a:fld id="{517C9C61-9683-4665-A550-E0793417D7C0}" type="slidenum">
              <a:rPr lang="en-GB" smtClean="0"/>
              <a:pPr/>
              <a:t>15</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Finally, the</a:t>
            </a:r>
            <a:r>
              <a:rPr lang="en-GB" baseline="0" dirty="0" smtClean="0"/>
              <a:t> resistance to cross-examination style questioning...I’d love to tell you that this is where it all worked out but once again the refreshed group were just as likely to change their answers under cross-examination as the control group. Although the graph does show that they changed a smaller percentage of their answers, this difference is not statistically significant. </a:t>
            </a:r>
            <a:endParaRPr lang="en-GB" dirty="0"/>
          </a:p>
        </p:txBody>
      </p:sp>
      <p:sp>
        <p:nvSpPr>
          <p:cNvPr id="4" name="Slide Number Placeholder 3"/>
          <p:cNvSpPr>
            <a:spLocks noGrp="1"/>
          </p:cNvSpPr>
          <p:nvPr>
            <p:ph type="sldNum" sz="quarter" idx="10"/>
          </p:nvPr>
        </p:nvSpPr>
        <p:spPr/>
        <p:txBody>
          <a:bodyPr/>
          <a:lstStyle/>
          <a:p>
            <a:fld id="{517C9C61-9683-4665-A550-E0793417D7C0}" type="slidenum">
              <a:rPr lang="en-GB" smtClean="0"/>
              <a:pPr/>
              <a:t>16</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As you can see, there is no difference between the refreshed and the control group in terms of accuracy on any of the question types.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r>
              <a:rPr lang="en-GB" baseline="0" dirty="0" smtClean="0"/>
              <a:t>When all the participants are combined, there is a significant difference between the question types. Participants were more accurate for open questions than for both closed and forced choice questions. This isn’t a groundbreaking finding – we already know open questions lead to higher accuracy...that’s why it’s drilled into trainee interviewers, however, in terms of the experiment design it would have suggested some sort of catastrophic flaw if these differences hadn’t been significant, so at least that’s something! </a:t>
            </a:r>
          </a:p>
          <a:p>
            <a:endParaRPr lang="en-GB" baseline="0" dirty="0" smtClean="0"/>
          </a:p>
        </p:txBody>
      </p:sp>
      <p:sp>
        <p:nvSpPr>
          <p:cNvPr id="4" name="Slide Number Placeholder 3"/>
          <p:cNvSpPr>
            <a:spLocks noGrp="1"/>
          </p:cNvSpPr>
          <p:nvPr>
            <p:ph type="sldNum" sz="quarter" idx="10"/>
          </p:nvPr>
        </p:nvSpPr>
        <p:spPr/>
        <p:txBody>
          <a:bodyPr/>
          <a:lstStyle/>
          <a:p>
            <a:fld id="{517C9C61-9683-4665-A550-E0793417D7C0}" type="slidenum">
              <a:rPr lang="en-GB" smtClean="0"/>
              <a:pPr/>
              <a:t>17</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transcripts</a:t>
            </a:r>
            <a:r>
              <a:rPr lang="en-GB" baseline="0" dirty="0" smtClean="0"/>
              <a:t> were coded to account for accurate details and errors that were reported in the first interview, that were not reported in the second and also new information that was reported in the second interview that was not in the first.</a:t>
            </a:r>
          </a:p>
          <a:p>
            <a:endParaRPr lang="en-GB" baseline="0" dirty="0" smtClean="0"/>
          </a:p>
          <a:p>
            <a:r>
              <a:rPr lang="en-GB" baseline="0" dirty="0" smtClean="0"/>
              <a:t>Although it isn’t significant, there does appear to be a trend towards the refreshed group leaving out fewer details in the second interview, and reporting slightly more newer details in the time two interview than the control group.</a:t>
            </a:r>
          </a:p>
          <a:p>
            <a:endParaRPr lang="en-GB" baseline="0" dirty="0" smtClean="0"/>
          </a:p>
          <a:p>
            <a:r>
              <a:rPr lang="en-GB" baseline="0" dirty="0" smtClean="0"/>
              <a:t>In terms of errors - the refreshed group omitted marginally more errors in their time 2 interview than the control group but they also made more new errors – however these differences are marginal and are not significant. </a:t>
            </a:r>
            <a:endParaRPr lang="en-GB" dirty="0"/>
          </a:p>
        </p:txBody>
      </p:sp>
      <p:sp>
        <p:nvSpPr>
          <p:cNvPr id="4" name="Slide Number Placeholder 3"/>
          <p:cNvSpPr>
            <a:spLocks noGrp="1"/>
          </p:cNvSpPr>
          <p:nvPr>
            <p:ph type="sldNum" sz="quarter" idx="10"/>
          </p:nvPr>
        </p:nvSpPr>
        <p:spPr/>
        <p:txBody>
          <a:bodyPr/>
          <a:lstStyle/>
          <a:p>
            <a:fld id="{517C9C61-9683-4665-A550-E0793417D7C0}" type="slidenum">
              <a:rPr lang="en-GB" smtClean="0"/>
              <a:pPr/>
              <a:t>18</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So where</a:t>
            </a:r>
            <a:r>
              <a:rPr lang="en-GB" baseline="0" dirty="0" smtClean="0"/>
              <a:t> do we go from here – well as this is my first study and the first study that I know of that has looked directly and the effect of refreshing on cross-examination responses I’m obviously looking at how to move forward from here.</a:t>
            </a:r>
          </a:p>
          <a:p>
            <a:endParaRPr lang="en-GB" baseline="0" dirty="0" smtClean="0"/>
          </a:p>
          <a:p>
            <a:r>
              <a:rPr lang="en-GB" dirty="0" smtClean="0"/>
              <a:t>It</a:t>
            </a:r>
            <a:r>
              <a:rPr lang="en-GB" baseline="0" dirty="0" smtClean="0"/>
              <a:t> would be beneficial to repeat the study, changing the stimuli and increasing the delay between the ABE and the cross-examination interviews. If the repeated study found the same null effect then this would give a stronger suggestion to the possibility that refreshing does not provide any benefit to a witness’ cross-examination accuracy.</a:t>
            </a:r>
          </a:p>
          <a:p>
            <a:endParaRPr lang="en-GB" baseline="0" dirty="0" smtClean="0"/>
          </a:p>
          <a:p>
            <a:r>
              <a:rPr lang="en-GB" baseline="0" dirty="0" smtClean="0"/>
              <a:t>Measures of individual differences were not taken in this study and so it may be beneficial to look at those – I know Caroline </a:t>
            </a:r>
            <a:r>
              <a:rPr lang="en-GB" baseline="0" dirty="0" err="1" smtClean="0"/>
              <a:t>Bettanay</a:t>
            </a:r>
            <a:r>
              <a:rPr lang="en-GB" baseline="0" dirty="0" smtClean="0"/>
              <a:t> and her colleagues are </a:t>
            </a:r>
            <a:r>
              <a:rPr lang="en-GB" baseline="0" dirty="0" err="1" smtClean="0"/>
              <a:t>presenenting</a:t>
            </a:r>
            <a:r>
              <a:rPr lang="en-GB" baseline="0" dirty="0" smtClean="0"/>
              <a:t> on the effects of suggestibility and anxiety in cross-examination on Friday so I’m looking forward to hearing from them on that topic.</a:t>
            </a:r>
          </a:p>
          <a:p>
            <a:endParaRPr lang="en-GB" baseline="0" dirty="0" smtClean="0"/>
          </a:p>
          <a:p>
            <a:r>
              <a:rPr lang="en-GB" baseline="0" dirty="0" smtClean="0"/>
              <a:t>Finally – if, after repeating the study, we find that refreshed testimony has no benefits to the witness then I think it’s important to consider alternative options for improving cross-examination training. Something along the lines of ‘don’t know’ training could be an avenue to explore and I’m interested to hear whether any of you have any suggestions.</a:t>
            </a:r>
          </a:p>
          <a:p>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fld id="{517C9C61-9683-4665-A550-E0793417D7C0}" type="slidenum">
              <a:rPr lang="en-GB" smtClean="0"/>
              <a:pPr/>
              <a:t>21</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So that just leaves</a:t>
            </a:r>
            <a:r>
              <a:rPr lang="en-GB" baseline="0" dirty="0" smtClean="0"/>
              <a:t> me to say thank you for listening and are there </a:t>
            </a:r>
            <a:r>
              <a:rPr lang="en-GB" baseline="0" smtClean="0"/>
              <a:t>any questions?</a:t>
            </a:r>
            <a:endParaRPr lang="en-GB"/>
          </a:p>
        </p:txBody>
      </p:sp>
      <p:sp>
        <p:nvSpPr>
          <p:cNvPr id="4" name="Slide Number Placeholder 3"/>
          <p:cNvSpPr>
            <a:spLocks noGrp="1"/>
          </p:cNvSpPr>
          <p:nvPr>
            <p:ph type="sldNum" sz="quarter" idx="10"/>
          </p:nvPr>
        </p:nvSpPr>
        <p:spPr/>
        <p:txBody>
          <a:bodyPr/>
          <a:lstStyle/>
          <a:p>
            <a:fld id="{517C9C61-9683-4665-A550-E0793417D7C0}" type="slidenum">
              <a:rPr lang="en-GB" smtClean="0"/>
              <a:pPr/>
              <a:t>23</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Just to give you</a:t>
            </a:r>
            <a:r>
              <a:rPr lang="en-GB" baseline="0" dirty="0" smtClean="0"/>
              <a:t> a quick outline. I’ll give a brief bit of background information, then I will discuss the practice of cross-examination and some related research. I will then talk about refreshed testimony, what it is and why we should be looking at it, and finally I will outline my experiment and discuss the results. </a:t>
            </a:r>
            <a:endParaRPr lang="en-GB" dirty="0"/>
          </a:p>
        </p:txBody>
      </p:sp>
      <p:sp>
        <p:nvSpPr>
          <p:cNvPr id="4" name="Slide Number Placeholder 3"/>
          <p:cNvSpPr>
            <a:spLocks noGrp="1"/>
          </p:cNvSpPr>
          <p:nvPr>
            <p:ph type="sldNum" sz="quarter" idx="10"/>
          </p:nvPr>
        </p:nvSpPr>
        <p:spPr/>
        <p:txBody>
          <a:bodyPr/>
          <a:lstStyle/>
          <a:p>
            <a:fld id="{517C9C61-9683-4665-A550-E0793417D7C0}"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So first of all,</a:t>
            </a:r>
            <a:r>
              <a:rPr lang="en-GB" baseline="0" dirty="0" smtClean="0"/>
              <a:t> a bit of background information. Each country within the UK has produced guidelines for interviewing young and vulnerable witnesses. These are designed to help practitioners plan and undertake interviews with young and vulnerable witnesses. These guidelines are based upon the cognitive interview and use various techniques in order to gain as much accurate information from the witness as possible. </a:t>
            </a:r>
          </a:p>
          <a:p>
            <a:endParaRPr lang="en-GB" baseline="0" dirty="0" smtClean="0"/>
          </a:p>
          <a:p>
            <a:r>
              <a:rPr lang="en-GB" baseline="0" dirty="0" smtClean="0"/>
              <a:t>As the initial police interview is not the main focus of my research I’m not going to go spend time on the details of these guidelines but I’m sure most of you are quite familiar with them anyway. The reason I have mentioned them is because it’s great that all this effort is made to ensure that young and vulnerable witnesses are given as much help as possible to give their best evidence.</a:t>
            </a:r>
          </a:p>
        </p:txBody>
      </p:sp>
      <p:sp>
        <p:nvSpPr>
          <p:cNvPr id="4" name="Slide Number Placeholder 3"/>
          <p:cNvSpPr>
            <a:spLocks noGrp="1"/>
          </p:cNvSpPr>
          <p:nvPr>
            <p:ph type="sldNum" sz="quarter" idx="10"/>
          </p:nvPr>
        </p:nvSpPr>
        <p:spPr/>
        <p:txBody>
          <a:bodyPr/>
          <a:lstStyle/>
          <a:p>
            <a:fld id="{517C9C61-9683-4665-A550-E0793417D7C0}"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However, when</a:t>
            </a:r>
            <a:r>
              <a:rPr lang="en-GB" baseline="0" dirty="0" smtClean="0"/>
              <a:t> it comes to interviewing children in court all of this effort essentially goes out the window. There are no guidelines on how lawyers and barristers should question young witnesses, in order to give them a fair chance of defending their evidence in court. </a:t>
            </a:r>
            <a:endParaRPr lang="en-GB" dirty="0"/>
          </a:p>
        </p:txBody>
      </p:sp>
      <p:sp>
        <p:nvSpPr>
          <p:cNvPr id="4" name="Slide Number Placeholder 3"/>
          <p:cNvSpPr>
            <a:spLocks noGrp="1"/>
          </p:cNvSpPr>
          <p:nvPr>
            <p:ph type="sldNum" sz="quarter" idx="10"/>
          </p:nvPr>
        </p:nvSpPr>
        <p:spPr/>
        <p:txBody>
          <a:bodyPr/>
          <a:lstStyle/>
          <a:p>
            <a:fld id="{517C9C61-9683-4665-A550-E0793417D7C0}"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baseline="0" dirty="0" smtClean="0"/>
              <a:t>Cross-examination is not something that is going to disappear any time soon. According to the European Convention on Human Rights a defendant must have the opportunity for any evidence against them to be examined. We cannot simply exempt children from this process.</a:t>
            </a:r>
          </a:p>
          <a:p>
            <a:endParaRPr lang="en-GB" baseline="0" dirty="0" smtClean="0"/>
          </a:p>
          <a:p>
            <a:r>
              <a:rPr lang="en-GB" baseline="0" dirty="0" smtClean="0"/>
              <a:t>The nature of cross-examination is to ‘safeguard’ the evidence presented. It allows the court to determine whether a witness is truthful and reliable, and therefore whether their evidence is accurate or not. Cross-examination is thought to expose errors, inconsistencies and falsehoods through rigorous questioning.</a:t>
            </a:r>
          </a:p>
          <a:p>
            <a:endParaRPr lang="en-GB" baseline="0" dirty="0" smtClean="0"/>
          </a:p>
          <a:p>
            <a:r>
              <a:rPr lang="en-GB" baseline="0" dirty="0" smtClean="0"/>
              <a:t>In reality this isn’t what the process is primarily used for. Cross-examination provides a platform from which to discredit the witness in the eyes of the courtroom, making them appear confused and unreliable as a witness. This is especially the case for young witnesses where there may already be doubt that a very young child is mentally developed enough understand and answer the questions put to them. Field and experimental research has shown that this is generally what happens with young witnesses.</a:t>
            </a:r>
          </a:p>
        </p:txBody>
      </p:sp>
      <p:sp>
        <p:nvSpPr>
          <p:cNvPr id="4" name="Slide Number Placeholder 3"/>
          <p:cNvSpPr>
            <a:spLocks noGrp="1"/>
          </p:cNvSpPr>
          <p:nvPr>
            <p:ph type="sldNum" sz="quarter" idx="10"/>
          </p:nvPr>
        </p:nvSpPr>
        <p:spPr/>
        <p:txBody>
          <a:bodyPr/>
          <a:lstStyle/>
          <a:p>
            <a:fld id="{517C9C61-9683-4665-A550-E0793417D7C0}"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Both</a:t>
            </a:r>
            <a:r>
              <a:rPr lang="en-GB" baseline="0" dirty="0" smtClean="0"/>
              <a:t> courtroom transcript analyses and experimental studies have been conducted in the area of cross-examination and both types of research have found that cross examination is a challenging form of questioning that is difficult for adults and children alike. </a:t>
            </a:r>
          </a:p>
          <a:p>
            <a:endParaRPr lang="en-GB" baseline="0" dirty="0" smtClean="0"/>
          </a:p>
          <a:p>
            <a:r>
              <a:rPr lang="en-GB" baseline="0" dirty="0" smtClean="0"/>
              <a:t>The transcript analyses have mainly focused on identifying the type of language and questions that are used in real life court cases. For example, Walker looked at the cross-examination of a 5 year old girl in the US and it was identified that the child was subjected to ambiguous and misleading questions and complex language and grammar. </a:t>
            </a:r>
          </a:p>
          <a:p>
            <a:endParaRPr lang="en-GB" baseline="0" dirty="0" smtClean="0"/>
          </a:p>
          <a:p>
            <a:r>
              <a:rPr lang="en-GB" baseline="0" dirty="0" smtClean="0"/>
              <a:t>Brennan identified 15 types of questioning tactic used by lawyers and discussed the effect this had on the witness and their ability to correctly understand and respond to the questions. Some of the things mentioned were the use of double negatives, repetition of the same question and asking several questions all at the same time. </a:t>
            </a:r>
          </a:p>
          <a:p>
            <a:endParaRPr lang="en-GB" baseline="0" dirty="0" smtClean="0"/>
          </a:p>
          <a:p>
            <a:r>
              <a:rPr lang="en-GB" baseline="0" dirty="0" smtClean="0"/>
              <a:t>Additionally, </a:t>
            </a:r>
            <a:r>
              <a:rPr lang="en-GB" baseline="0" dirty="0" err="1" smtClean="0"/>
              <a:t>Zajac</a:t>
            </a:r>
            <a:r>
              <a:rPr lang="en-GB" baseline="0" dirty="0" smtClean="0"/>
              <a:t> and colleagues identified differences between defence and prosecution lawyers, noting that defence lawyers were prone to using more complicated and difficult question styles, whereas prosecution lawyers kept their questions simple. </a:t>
            </a:r>
          </a:p>
          <a:p>
            <a:endParaRPr lang="en-GB" baseline="0" dirty="0" smtClean="0"/>
          </a:p>
          <a:p>
            <a:r>
              <a:rPr lang="en-GB" baseline="0" dirty="0" smtClean="0"/>
              <a:t>These questioning styles have been identified from genuine courtroom transcripts and the effect they have on a witness’ cross-examination has been studied experimentally. Lamb &amp; </a:t>
            </a:r>
            <a:r>
              <a:rPr lang="en-GB" baseline="0" dirty="0" err="1" smtClean="0"/>
              <a:t>Fauchier</a:t>
            </a:r>
            <a:r>
              <a:rPr lang="en-GB" baseline="0" dirty="0" smtClean="0"/>
              <a:t> found that children were more likely contradict their earlier responses when asked complex and ambiguous questions. </a:t>
            </a:r>
          </a:p>
          <a:p>
            <a:endParaRPr lang="en-GB" baseline="0" dirty="0" smtClean="0"/>
          </a:p>
          <a:p>
            <a:r>
              <a:rPr lang="en-GB" baseline="0" dirty="0" err="1" smtClean="0"/>
              <a:t>Zajac</a:t>
            </a:r>
            <a:r>
              <a:rPr lang="en-GB" baseline="0" dirty="0" smtClean="0"/>
              <a:t> and Hayne found that both younger and older children were more likely to change their responses, regardless of whether they were accurate or not,  to difficult questions than to simple ones.</a:t>
            </a:r>
          </a:p>
          <a:p>
            <a:endParaRPr lang="en-GB" baseline="0" dirty="0" smtClean="0"/>
          </a:p>
          <a:p>
            <a:r>
              <a:rPr lang="en-GB" baseline="0" dirty="0" smtClean="0"/>
              <a:t>Finally, Valentine and Maras found that adult witnesses were also likely to change their responses when a trainee barrister interviewed them in a cross-examination style. </a:t>
            </a:r>
          </a:p>
          <a:p>
            <a:endParaRPr lang="en-GB" baseline="0" dirty="0" smtClean="0"/>
          </a:p>
          <a:p>
            <a:r>
              <a:rPr lang="en-GB" baseline="0" dirty="0" smtClean="0"/>
              <a:t>So what this research strongly indicates is that witnesses of all ages struggle to withstand cross-examination style questioning. This makes it an important area to investigate. It is unlikely that the questioning style of cross-examination is ever going to change as lawyers make a skill out of manipulating witnesses through language and are in fact trained and encouraged to do so. Because of this it is important to identify ways in which to prepare witnesses as best as possible for court. </a:t>
            </a:r>
          </a:p>
        </p:txBody>
      </p:sp>
      <p:sp>
        <p:nvSpPr>
          <p:cNvPr id="4" name="Slide Number Placeholder 3"/>
          <p:cNvSpPr>
            <a:spLocks noGrp="1"/>
          </p:cNvSpPr>
          <p:nvPr>
            <p:ph type="sldNum" sz="quarter" idx="10"/>
          </p:nvPr>
        </p:nvSpPr>
        <p:spPr/>
        <p:txBody>
          <a:bodyPr/>
          <a:lstStyle/>
          <a:p>
            <a:fld id="{517C9C61-9683-4665-A550-E0793417D7C0}"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This brings me on to the </a:t>
            </a:r>
            <a:r>
              <a:rPr lang="en-GB" baseline="0" dirty="0" smtClean="0"/>
              <a:t>main reason why I am here: Refreshed Testimony.  In England and Wales, the Criminal Justice System are permitted to refresh a witness’ memory as stated in the Criminal Justice Act 2003.</a:t>
            </a:r>
          </a:p>
          <a:p>
            <a:endParaRPr lang="en-GB" baseline="0" dirty="0" smtClean="0"/>
          </a:p>
          <a:p>
            <a:r>
              <a:rPr lang="en-GB" baseline="0" dirty="0" smtClean="0"/>
              <a:t>This means that, before being cross-examined, a witness is permitted to watch the recording of their original investigative interview or to read the transcript before they give their evidence in court. </a:t>
            </a:r>
          </a:p>
          <a:p>
            <a:endParaRPr lang="en-GB" baseline="0" dirty="0" smtClean="0"/>
          </a:p>
          <a:p>
            <a:r>
              <a:rPr lang="en-GB" baseline="0" dirty="0" smtClean="0"/>
              <a:t>This usually happens a couple of days before the court appearance or, if there isn’t time or provisions for that, on the day of the trial and the  witness must come into the court or a police station for this to happen.</a:t>
            </a:r>
          </a:p>
          <a:p>
            <a:endParaRPr lang="en-GB" baseline="0" dirty="0" smtClean="0"/>
          </a:p>
          <a:p>
            <a:r>
              <a:rPr lang="en-GB" baseline="0" dirty="0" smtClean="0"/>
              <a:t>Why does this happen – the aim of refreshed testimony is to help the witness remember what they originally witnessed and reported. It is expected that the witness will need reminding of what happened as there are lengthy delays, sometimes over a year, between an initial interview and a court date being set. So it is thought that refreshing the witness memory will be beneficial to their performance as a witness in court. </a:t>
            </a:r>
          </a:p>
        </p:txBody>
      </p:sp>
      <p:sp>
        <p:nvSpPr>
          <p:cNvPr id="4" name="Slide Number Placeholder 3"/>
          <p:cNvSpPr>
            <a:spLocks noGrp="1"/>
          </p:cNvSpPr>
          <p:nvPr>
            <p:ph type="sldNum" sz="quarter" idx="10"/>
          </p:nvPr>
        </p:nvSpPr>
        <p:spPr/>
        <p:txBody>
          <a:bodyPr/>
          <a:lstStyle/>
          <a:p>
            <a:fld id="{517C9C61-9683-4665-A550-E0793417D7C0}"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So why</a:t>
            </a:r>
            <a:r>
              <a:rPr lang="en-GB" baseline="0" dirty="0" smtClean="0"/>
              <a:t> would watching your original interview make you more accurate in court? The memory trace theory argues that the stronger a memory trace, the more likely it is to be recalled. Repeated learning of information is thought to increase memory strength and therefore refreshed testimony may increase the strength of the memory trace for the event and thus gives the witness better recall under questioning. </a:t>
            </a:r>
          </a:p>
          <a:p>
            <a:endParaRPr lang="en-GB" baseline="0" dirty="0" smtClean="0"/>
          </a:p>
          <a:p>
            <a:r>
              <a:rPr lang="en-GB" baseline="0" dirty="0" smtClean="0"/>
              <a:t>Because of the long delays, the memory trace may have weakened or decayed over time and therefore the witness may have forgotten some of the details. Refreshing testimony may reactivate these memories, allowing the witness to answer questions they may have otherwise forgotten.</a:t>
            </a:r>
          </a:p>
        </p:txBody>
      </p:sp>
      <p:sp>
        <p:nvSpPr>
          <p:cNvPr id="4" name="Slide Number Placeholder 3"/>
          <p:cNvSpPr>
            <a:spLocks noGrp="1"/>
          </p:cNvSpPr>
          <p:nvPr>
            <p:ph type="sldNum" sz="quarter" idx="10"/>
          </p:nvPr>
        </p:nvSpPr>
        <p:spPr/>
        <p:txBody>
          <a:bodyPr/>
          <a:lstStyle/>
          <a:p>
            <a:fld id="{517C9C61-9683-4665-A550-E0793417D7C0}"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dirty="0" smtClean="0"/>
              <a:t>As</a:t>
            </a:r>
            <a:r>
              <a:rPr lang="en-GB" baseline="0" dirty="0" smtClean="0"/>
              <a:t> I discussed, witnesses are allowed to refresh their memory before giving evidence in court, however this option is not always made available. </a:t>
            </a:r>
            <a:r>
              <a:rPr lang="en-GB" baseline="0" dirty="0" err="1" smtClean="0"/>
              <a:t>Plotnikoff</a:t>
            </a:r>
            <a:r>
              <a:rPr lang="en-GB" baseline="0" dirty="0" smtClean="0"/>
              <a:t> and </a:t>
            </a:r>
            <a:r>
              <a:rPr lang="en-GB" baseline="0" dirty="0" err="1" smtClean="0"/>
              <a:t>Woolfson</a:t>
            </a:r>
            <a:r>
              <a:rPr lang="en-GB" baseline="0" dirty="0" smtClean="0"/>
              <a:t> interviewed 50 young witnesses in England, Wales and Northern Ireland on their experiences of being a witness.</a:t>
            </a:r>
          </a:p>
          <a:p>
            <a:endParaRPr lang="en-GB" baseline="0" dirty="0" smtClean="0"/>
          </a:p>
          <a:p>
            <a:r>
              <a:rPr lang="en-GB" baseline="0" dirty="0" smtClean="0"/>
              <a:t>Only 14 of these children saw their video interview before the day of the trial and 9 saw it on the day of the trial, these 9 reported that it would have been helpful to see it earlier.  10 witnesses made a written statement but only 4 read it before trial and one was even refused when they requested their statement to prepare. </a:t>
            </a:r>
          </a:p>
          <a:p>
            <a:endParaRPr lang="en-GB" baseline="0" dirty="0" smtClean="0"/>
          </a:p>
          <a:p>
            <a:r>
              <a:rPr lang="en-GB" baseline="0" dirty="0" smtClean="0"/>
              <a:t>Additionally, in research there are differences in experimental procedures. In the </a:t>
            </a:r>
            <a:r>
              <a:rPr lang="en-GB" baseline="0" dirty="0" err="1" smtClean="0"/>
              <a:t>Zajac</a:t>
            </a:r>
            <a:r>
              <a:rPr lang="en-GB" baseline="0" dirty="0" smtClean="0"/>
              <a:t> studies, participants watched the video of their original interview before being cross-examined. They didn’t do this to refresh the witness memory however, they said this was done to replicate the scenario where children’s </a:t>
            </a:r>
            <a:r>
              <a:rPr lang="en-GB" baseline="0" dirty="0" err="1" smtClean="0"/>
              <a:t>video’d</a:t>
            </a:r>
            <a:r>
              <a:rPr lang="en-GB" baseline="0" dirty="0" smtClean="0"/>
              <a:t> interview replaces a live evidence-in-chief so in this scenario, all the participants were shown their interview. </a:t>
            </a:r>
          </a:p>
          <a:p>
            <a:endParaRPr lang="en-GB" baseline="0" dirty="0" smtClean="0"/>
          </a:p>
          <a:p>
            <a:r>
              <a:rPr lang="en-GB" baseline="0" dirty="0" smtClean="0"/>
              <a:t>On the other hand, Valentine &amp; Maras did not give their participants the opportunity to view their original responses before cross-examination. Despite these procedural differences,  both studies conclude that witnesses struggle under cross-examination. </a:t>
            </a:r>
          </a:p>
          <a:p>
            <a:endParaRPr lang="en-GB" baseline="0" dirty="0" smtClean="0"/>
          </a:p>
          <a:p>
            <a:r>
              <a:rPr lang="en-GB" baseline="0" dirty="0" smtClean="0"/>
              <a:t>So we have one study where all the participants were essentially refreshed and another study where none of the participants were refreshed. As far as I am aware, an experiment looking at cross-examination has not been done where only half of the participants are refreshed.</a:t>
            </a:r>
          </a:p>
          <a:p>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As </a:t>
            </a:r>
            <a:r>
              <a:rPr lang="en-GB" baseline="0" dirty="0" err="1" smtClean="0"/>
              <a:t>Plotnikoff</a:t>
            </a:r>
            <a:r>
              <a:rPr lang="en-GB" baseline="0" dirty="0" smtClean="0"/>
              <a:t> and </a:t>
            </a:r>
            <a:r>
              <a:rPr lang="en-GB" baseline="0" dirty="0" err="1" smtClean="0"/>
              <a:t>Woolfson’s</a:t>
            </a:r>
            <a:r>
              <a:rPr lang="en-GB" baseline="0" dirty="0" smtClean="0"/>
              <a:t> report suggests that a percentage of witnesses are not having their memories refreshed before cross-examination then it is important to identify whether these witnesses are being put at a disadvantage.</a:t>
            </a:r>
          </a:p>
          <a:p>
            <a:endParaRPr lang="en-GB" baseline="0" dirty="0" smtClean="0"/>
          </a:p>
        </p:txBody>
      </p:sp>
      <p:sp>
        <p:nvSpPr>
          <p:cNvPr id="4" name="Slide Number Placeholder 3"/>
          <p:cNvSpPr>
            <a:spLocks noGrp="1"/>
          </p:cNvSpPr>
          <p:nvPr>
            <p:ph type="sldNum" sz="quarter" idx="10"/>
          </p:nvPr>
        </p:nvSpPr>
        <p:spPr/>
        <p:txBody>
          <a:bodyPr/>
          <a:lstStyle/>
          <a:p>
            <a:fld id="{517C9C61-9683-4665-A550-E0793417D7C0}"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468DEE3-EEF6-419F-AADF-519A2578FC2B}" type="datetimeFigureOut">
              <a:rPr lang="en-GB" smtClean="0"/>
              <a:pPr/>
              <a:t>27/05/2011</a:t>
            </a:fld>
            <a:endParaRPr lang="en-GB"/>
          </a:p>
        </p:txBody>
      </p:sp>
      <p:sp>
        <p:nvSpPr>
          <p:cNvPr id="6" name="Slide Number Placeholder 5"/>
          <p:cNvSpPr>
            <a:spLocks noGrp="1"/>
          </p:cNvSpPr>
          <p:nvPr>
            <p:ph type="sldNum" sz="quarter" idx="12"/>
          </p:nvPr>
        </p:nvSpPr>
        <p:spPr/>
        <p:txBody>
          <a:bodyPr/>
          <a:lstStyle/>
          <a:p>
            <a:fld id="{085F230A-C2CC-45D5-A037-52B81B7232C9}"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468DEE3-EEF6-419F-AADF-519A2578FC2B}" type="datetimeFigureOut">
              <a:rPr lang="en-GB" smtClean="0"/>
              <a:pPr/>
              <a:t>27/05/2011</a:t>
            </a:fld>
            <a:endParaRPr lang="en-GB"/>
          </a:p>
        </p:txBody>
      </p:sp>
      <p:sp>
        <p:nvSpPr>
          <p:cNvPr id="5" name="Footer Placeholder 4"/>
          <p:cNvSpPr>
            <a:spLocks noGrp="1"/>
          </p:cNvSpPr>
          <p:nvPr>
            <p:ph type="ftr" sz="quarter" idx="11"/>
          </p:nvPr>
        </p:nvSpPr>
        <p:spPr>
          <a:xfrm>
            <a:off x="3124200" y="5661248"/>
            <a:ext cx="2895600" cy="1060227"/>
          </a:xfrm>
          <a:prstGeom prst="rect">
            <a:avLst/>
          </a:prstGeom>
        </p:spPr>
        <p:txBody>
          <a:bodyPr/>
          <a:lstStyle/>
          <a:p>
            <a:endParaRPr lang="en-GB"/>
          </a:p>
        </p:txBody>
      </p:sp>
      <p:sp>
        <p:nvSpPr>
          <p:cNvPr id="6" name="Slide Number Placeholder 5"/>
          <p:cNvSpPr>
            <a:spLocks noGrp="1"/>
          </p:cNvSpPr>
          <p:nvPr>
            <p:ph type="sldNum" sz="quarter" idx="12"/>
          </p:nvPr>
        </p:nvSpPr>
        <p:spPr/>
        <p:txBody>
          <a:bodyPr/>
          <a:lstStyle/>
          <a:p>
            <a:fld id="{085F230A-C2CC-45D5-A037-52B81B7232C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468DEE3-EEF6-419F-AADF-519A2578FC2B}" type="datetimeFigureOut">
              <a:rPr lang="en-GB" smtClean="0"/>
              <a:pPr/>
              <a:t>27/05/2011</a:t>
            </a:fld>
            <a:endParaRPr lang="en-GB"/>
          </a:p>
        </p:txBody>
      </p:sp>
      <p:sp>
        <p:nvSpPr>
          <p:cNvPr id="5" name="Footer Placeholder 4"/>
          <p:cNvSpPr>
            <a:spLocks noGrp="1"/>
          </p:cNvSpPr>
          <p:nvPr>
            <p:ph type="ftr" sz="quarter" idx="11"/>
          </p:nvPr>
        </p:nvSpPr>
        <p:spPr>
          <a:xfrm>
            <a:off x="3124200" y="5661248"/>
            <a:ext cx="2895600" cy="1060227"/>
          </a:xfrm>
          <a:prstGeom prst="rect">
            <a:avLst/>
          </a:prstGeom>
        </p:spPr>
        <p:txBody>
          <a:bodyPr/>
          <a:lstStyle/>
          <a:p>
            <a:endParaRPr lang="en-GB"/>
          </a:p>
        </p:txBody>
      </p:sp>
      <p:sp>
        <p:nvSpPr>
          <p:cNvPr id="6" name="Slide Number Placeholder 5"/>
          <p:cNvSpPr>
            <a:spLocks noGrp="1"/>
          </p:cNvSpPr>
          <p:nvPr>
            <p:ph type="sldNum" sz="quarter" idx="12"/>
          </p:nvPr>
        </p:nvSpPr>
        <p:spPr/>
        <p:txBody>
          <a:bodyPr/>
          <a:lstStyle/>
          <a:p>
            <a:fld id="{085F230A-C2CC-45D5-A037-52B81B7232C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a:solidFill>
                  <a:schemeClr val="tx2">
                    <a:lumMod val="50000"/>
                  </a:schemeClr>
                </a:solidFill>
              </a:defRPr>
            </a:lvl1pPr>
            <a:lvl2pPr>
              <a:defRPr>
                <a:solidFill>
                  <a:schemeClr val="tx2">
                    <a:lumMod val="50000"/>
                  </a:schemeClr>
                </a:solidFill>
              </a:defRPr>
            </a:lvl2pPr>
            <a:lvl3pPr>
              <a:defRPr>
                <a:solidFill>
                  <a:schemeClr val="tx2">
                    <a:lumMod val="50000"/>
                  </a:schemeClr>
                </a:solidFill>
              </a:defRPr>
            </a:lvl3pPr>
            <a:lvl4pPr>
              <a:defRPr>
                <a:solidFill>
                  <a:schemeClr val="tx2">
                    <a:lumMod val="50000"/>
                  </a:schemeClr>
                </a:solidFill>
              </a:defRPr>
            </a:lvl4pPr>
            <a:lvl5pPr>
              <a:defRPr>
                <a:solidFill>
                  <a:schemeClr val="tx2">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fld id="{B468DEE3-EEF6-419F-AADF-519A2578FC2B}" type="datetimeFigureOut">
              <a:rPr lang="en-GB" smtClean="0"/>
              <a:pPr/>
              <a:t>27/05/2011</a:t>
            </a:fld>
            <a:endParaRPr lang="en-GB"/>
          </a:p>
        </p:txBody>
      </p:sp>
      <p:sp>
        <p:nvSpPr>
          <p:cNvPr id="6" name="Slide Number Placeholder 5"/>
          <p:cNvSpPr>
            <a:spLocks noGrp="1"/>
          </p:cNvSpPr>
          <p:nvPr>
            <p:ph type="sldNum" sz="quarter" idx="12"/>
          </p:nvPr>
        </p:nvSpPr>
        <p:spPr/>
        <p:txBody>
          <a:bodyPr/>
          <a:lstStyle/>
          <a:p>
            <a:fld id="{085F230A-C2CC-45D5-A037-52B81B7232C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68DEE3-EEF6-419F-AADF-519A2578FC2B}" type="datetimeFigureOut">
              <a:rPr lang="en-GB" smtClean="0"/>
              <a:pPr/>
              <a:t>27/05/2011</a:t>
            </a:fld>
            <a:endParaRPr lang="en-GB"/>
          </a:p>
        </p:txBody>
      </p:sp>
      <p:sp>
        <p:nvSpPr>
          <p:cNvPr id="5" name="Footer Placeholder 4"/>
          <p:cNvSpPr>
            <a:spLocks noGrp="1"/>
          </p:cNvSpPr>
          <p:nvPr>
            <p:ph type="ftr" sz="quarter" idx="11"/>
          </p:nvPr>
        </p:nvSpPr>
        <p:spPr>
          <a:xfrm>
            <a:off x="3124200" y="5661248"/>
            <a:ext cx="2895600" cy="1060227"/>
          </a:xfrm>
          <a:prstGeom prst="rect">
            <a:avLst/>
          </a:prstGeom>
        </p:spPr>
        <p:txBody>
          <a:bodyPr/>
          <a:lstStyle/>
          <a:p>
            <a:endParaRPr lang="en-GB"/>
          </a:p>
        </p:txBody>
      </p:sp>
      <p:sp>
        <p:nvSpPr>
          <p:cNvPr id="6" name="Slide Number Placeholder 5"/>
          <p:cNvSpPr>
            <a:spLocks noGrp="1"/>
          </p:cNvSpPr>
          <p:nvPr>
            <p:ph type="sldNum" sz="quarter" idx="12"/>
          </p:nvPr>
        </p:nvSpPr>
        <p:spPr/>
        <p:txBody>
          <a:bodyPr/>
          <a:lstStyle/>
          <a:p>
            <a:fld id="{085F230A-C2CC-45D5-A037-52B81B7232C9}"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468DEE3-EEF6-419F-AADF-519A2578FC2B}" type="datetimeFigureOut">
              <a:rPr lang="en-GB" smtClean="0"/>
              <a:pPr/>
              <a:t>27/05/2011</a:t>
            </a:fld>
            <a:endParaRPr lang="en-GB"/>
          </a:p>
        </p:txBody>
      </p:sp>
      <p:sp>
        <p:nvSpPr>
          <p:cNvPr id="6" name="Footer Placeholder 5"/>
          <p:cNvSpPr>
            <a:spLocks noGrp="1"/>
          </p:cNvSpPr>
          <p:nvPr>
            <p:ph type="ftr" sz="quarter" idx="11"/>
          </p:nvPr>
        </p:nvSpPr>
        <p:spPr>
          <a:xfrm>
            <a:off x="3124200" y="5661248"/>
            <a:ext cx="2895600" cy="1060227"/>
          </a:xfrm>
          <a:prstGeom prst="rect">
            <a:avLst/>
          </a:prstGeom>
        </p:spPr>
        <p:txBody>
          <a:bodyPr/>
          <a:lstStyle/>
          <a:p>
            <a:endParaRPr lang="en-GB"/>
          </a:p>
        </p:txBody>
      </p:sp>
      <p:sp>
        <p:nvSpPr>
          <p:cNvPr id="7" name="Slide Number Placeholder 6"/>
          <p:cNvSpPr>
            <a:spLocks noGrp="1"/>
          </p:cNvSpPr>
          <p:nvPr>
            <p:ph type="sldNum" sz="quarter" idx="12"/>
          </p:nvPr>
        </p:nvSpPr>
        <p:spPr/>
        <p:txBody>
          <a:bodyPr/>
          <a:lstStyle/>
          <a:p>
            <a:fld id="{085F230A-C2CC-45D5-A037-52B81B7232C9}"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468DEE3-EEF6-419F-AADF-519A2578FC2B}" type="datetimeFigureOut">
              <a:rPr lang="en-GB" smtClean="0"/>
              <a:pPr/>
              <a:t>27/05/2011</a:t>
            </a:fld>
            <a:endParaRPr lang="en-GB"/>
          </a:p>
        </p:txBody>
      </p:sp>
      <p:sp>
        <p:nvSpPr>
          <p:cNvPr id="8" name="Footer Placeholder 7"/>
          <p:cNvSpPr>
            <a:spLocks noGrp="1"/>
          </p:cNvSpPr>
          <p:nvPr>
            <p:ph type="ftr" sz="quarter" idx="11"/>
          </p:nvPr>
        </p:nvSpPr>
        <p:spPr>
          <a:xfrm>
            <a:off x="3124200" y="5661248"/>
            <a:ext cx="2895600" cy="1060227"/>
          </a:xfrm>
          <a:prstGeom prst="rect">
            <a:avLst/>
          </a:prstGeom>
        </p:spPr>
        <p:txBody>
          <a:bodyPr/>
          <a:lstStyle/>
          <a:p>
            <a:endParaRPr lang="en-GB"/>
          </a:p>
        </p:txBody>
      </p:sp>
      <p:sp>
        <p:nvSpPr>
          <p:cNvPr id="9" name="Slide Number Placeholder 8"/>
          <p:cNvSpPr>
            <a:spLocks noGrp="1"/>
          </p:cNvSpPr>
          <p:nvPr>
            <p:ph type="sldNum" sz="quarter" idx="12"/>
          </p:nvPr>
        </p:nvSpPr>
        <p:spPr/>
        <p:txBody>
          <a:bodyPr/>
          <a:lstStyle/>
          <a:p>
            <a:fld id="{085F230A-C2CC-45D5-A037-52B81B7232C9}"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468DEE3-EEF6-419F-AADF-519A2578FC2B}" type="datetimeFigureOut">
              <a:rPr lang="en-GB" smtClean="0"/>
              <a:pPr/>
              <a:t>27/05/2011</a:t>
            </a:fld>
            <a:endParaRPr lang="en-GB"/>
          </a:p>
        </p:txBody>
      </p:sp>
      <p:sp>
        <p:nvSpPr>
          <p:cNvPr id="4" name="Footer Placeholder 3"/>
          <p:cNvSpPr>
            <a:spLocks noGrp="1"/>
          </p:cNvSpPr>
          <p:nvPr>
            <p:ph type="ftr" sz="quarter" idx="11"/>
          </p:nvPr>
        </p:nvSpPr>
        <p:spPr>
          <a:xfrm>
            <a:off x="3124200" y="5661248"/>
            <a:ext cx="2895600" cy="1060227"/>
          </a:xfrm>
          <a:prstGeom prst="rect">
            <a:avLst/>
          </a:prstGeom>
        </p:spPr>
        <p:txBody>
          <a:bodyPr/>
          <a:lstStyle/>
          <a:p>
            <a:endParaRPr lang="en-GB"/>
          </a:p>
        </p:txBody>
      </p:sp>
      <p:sp>
        <p:nvSpPr>
          <p:cNvPr id="5" name="Slide Number Placeholder 4"/>
          <p:cNvSpPr>
            <a:spLocks noGrp="1"/>
          </p:cNvSpPr>
          <p:nvPr>
            <p:ph type="sldNum" sz="quarter" idx="12"/>
          </p:nvPr>
        </p:nvSpPr>
        <p:spPr/>
        <p:txBody>
          <a:bodyPr/>
          <a:lstStyle/>
          <a:p>
            <a:fld id="{085F230A-C2CC-45D5-A037-52B81B7232C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68DEE3-EEF6-419F-AADF-519A2578FC2B}" type="datetimeFigureOut">
              <a:rPr lang="en-GB" smtClean="0"/>
              <a:pPr/>
              <a:t>27/05/2011</a:t>
            </a:fld>
            <a:endParaRPr lang="en-GB"/>
          </a:p>
        </p:txBody>
      </p:sp>
      <p:sp>
        <p:nvSpPr>
          <p:cNvPr id="3" name="Footer Placeholder 2"/>
          <p:cNvSpPr>
            <a:spLocks noGrp="1"/>
          </p:cNvSpPr>
          <p:nvPr>
            <p:ph type="ftr" sz="quarter" idx="11"/>
          </p:nvPr>
        </p:nvSpPr>
        <p:spPr>
          <a:xfrm>
            <a:off x="3124200" y="5661248"/>
            <a:ext cx="2895600" cy="1060227"/>
          </a:xfrm>
          <a:prstGeom prst="rect">
            <a:avLst/>
          </a:prstGeom>
        </p:spPr>
        <p:txBody>
          <a:bodyPr/>
          <a:lstStyle/>
          <a:p>
            <a:endParaRPr lang="en-GB"/>
          </a:p>
        </p:txBody>
      </p:sp>
      <p:sp>
        <p:nvSpPr>
          <p:cNvPr id="4" name="Slide Number Placeholder 3"/>
          <p:cNvSpPr>
            <a:spLocks noGrp="1"/>
          </p:cNvSpPr>
          <p:nvPr>
            <p:ph type="sldNum" sz="quarter" idx="12"/>
          </p:nvPr>
        </p:nvSpPr>
        <p:spPr/>
        <p:txBody>
          <a:bodyPr/>
          <a:lstStyle/>
          <a:p>
            <a:fld id="{085F230A-C2CC-45D5-A037-52B81B7232C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68DEE3-EEF6-419F-AADF-519A2578FC2B}" type="datetimeFigureOut">
              <a:rPr lang="en-GB" smtClean="0"/>
              <a:pPr/>
              <a:t>27/05/2011</a:t>
            </a:fld>
            <a:endParaRPr lang="en-GB"/>
          </a:p>
        </p:txBody>
      </p:sp>
      <p:sp>
        <p:nvSpPr>
          <p:cNvPr id="6" name="Footer Placeholder 5"/>
          <p:cNvSpPr>
            <a:spLocks noGrp="1"/>
          </p:cNvSpPr>
          <p:nvPr>
            <p:ph type="ftr" sz="quarter" idx="11"/>
          </p:nvPr>
        </p:nvSpPr>
        <p:spPr>
          <a:xfrm>
            <a:off x="3124200" y="5661248"/>
            <a:ext cx="2895600" cy="1060227"/>
          </a:xfrm>
          <a:prstGeom prst="rect">
            <a:avLst/>
          </a:prstGeom>
        </p:spPr>
        <p:txBody>
          <a:bodyPr/>
          <a:lstStyle/>
          <a:p>
            <a:endParaRPr lang="en-GB"/>
          </a:p>
        </p:txBody>
      </p:sp>
      <p:sp>
        <p:nvSpPr>
          <p:cNvPr id="7" name="Slide Number Placeholder 6"/>
          <p:cNvSpPr>
            <a:spLocks noGrp="1"/>
          </p:cNvSpPr>
          <p:nvPr>
            <p:ph type="sldNum" sz="quarter" idx="12"/>
          </p:nvPr>
        </p:nvSpPr>
        <p:spPr/>
        <p:txBody>
          <a:bodyPr/>
          <a:lstStyle/>
          <a:p>
            <a:fld id="{085F230A-C2CC-45D5-A037-52B81B7232C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68DEE3-EEF6-419F-AADF-519A2578FC2B}" type="datetimeFigureOut">
              <a:rPr lang="en-GB" smtClean="0"/>
              <a:pPr/>
              <a:t>27/05/2011</a:t>
            </a:fld>
            <a:endParaRPr lang="en-GB"/>
          </a:p>
        </p:txBody>
      </p:sp>
      <p:sp>
        <p:nvSpPr>
          <p:cNvPr id="6" name="Footer Placeholder 5"/>
          <p:cNvSpPr>
            <a:spLocks noGrp="1"/>
          </p:cNvSpPr>
          <p:nvPr>
            <p:ph type="ftr" sz="quarter" idx="11"/>
          </p:nvPr>
        </p:nvSpPr>
        <p:spPr>
          <a:xfrm>
            <a:off x="3124200" y="5661248"/>
            <a:ext cx="2895600" cy="1060227"/>
          </a:xfrm>
          <a:prstGeom prst="rect">
            <a:avLst/>
          </a:prstGeom>
        </p:spPr>
        <p:txBody>
          <a:bodyPr/>
          <a:lstStyle/>
          <a:p>
            <a:endParaRPr lang="en-GB"/>
          </a:p>
        </p:txBody>
      </p:sp>
      <p:sp>
        <p:nvSpPr>
          <p:cNvPr id="7" name="Slide Number Placeholder 6"/>
          <p:cNvSpPr>
            <a:spLocks noGrp="1"/>
          </p:cNvSpPr>
          <p:nvPr>
            <p:ph type="sldNum" sz="quarter" idx="12"/>
          </p:nvPr>
        </p:nvSpPr>
        <p:spPr/>
        <p:txBody>
          <a:bodyPr/>
          <a:lstStyle/>
          <a:p>
            <a:fld id="{085F230A-C2CC-45D5-A037-52B81B7232C9}"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68DEE3-EEF6-419F-AADF-519A2578FC2B}" type="datetimeFigureOut">
              <a:rPr lang="en-GB" smtClean="0"/>
              <a:pPr/>
              <a:t>27/05/2011</a:t>
            </a:fld>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5F230A-C2CC-45D5-A037-52B81B7232C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32656"/>
            <a:ext cx="7772400" cy="1470025"/>
          </a:xfrm>
        </p:spPr>
        <p:txBody>
          <a:bodyPr/>
          <a:lstStyle/>
          <a:p>
            <a:r>
              <a:rPr lang="en-GB" dirty="0" smtClean="0"/>
              <a:t>Refreshed Testimony: What Is It </a:t>
            </a:r>
            <a:r>
              <a:rPr lang="en-GB" dirty="0"/>
              <a:t>A</a:t>
            </a:r>
            <a:r>
              <a:rPr lang="en-GB" dirty="0" smtClean="0"/>
              <a:t>nd Should We Be Doing It?</a:t>
            </a:r>
            <a:endParaRPr lang="en-GB" dirty="0"/>
          </a:p>
        </p:txBody>
      </p:sp>
      <p:sp>
        <p:nvSpPr>
          <p:cNvPr id="3" name="Subtitle 2"/>
          <p:cNvSpPr>
            <a:spLocks noGrp="1"/>
          </p:cNvSpPr>
          <p:nvPr>
            <p:ph type="subTitle" idx="1"/>
          </p:nvPr>
        </p:nvSpPr>
        <p:spPr>
          <a:xfrm>
            <a:off x="1187624" y="2636912"/>
            <a:ext cx="6336704" cy="1440160"/>
          </a:xfrm>
        </p:spPr>
        <p:txBody>
          <a:bodyPr>
            <a:normAutofit fontScale="77500" lnSpcReduction="20000"/>
          </a:bodyPr>
          <a:lstStyle/>
          <a:p>
            <a:endParaRPr lang="en-GB" dirty="0" smtClean="0">
              <a:solidFill>
                <a:schemeClr val="tx2">
                  <a:lumMod val="75000"/>
                </a:schemeClr>
              </a:solidFill>
            </a:endParaRPr>
          </a:p>
          <a:p>
            <a:r>
              <a:rPr lang="en-GB" sz="4400" dirty="0" smtClean="0">
                <a:solidFill>
                  <a:schemeClr val="tx2">
                    <a:lumMod val="75000"/>
                  </a:schemeClr>
                </a:solidFill>
              </a:rPr>
              <a:t>Francesca Ainsworth</a:t>
            </a:r>
          </a:p>
          <a:p>
            <a:r>
              <a:rPr lang="en-GB" sz="4400" dirty="0" smtClean="0">
                <a:solidFill>
                  <a:schemeClr val="tx2">
                    <a:lumMod val="75000"/>
                  </a:schemeClr>
                </a:solidFill>
              </a:rPr>
              <a:t>Supervised by </a:t>
            </a:r>
            <a:r>
              <a:rPr lang="en-GB" sz="4400" dirty="0" err="1" smtClean="0">
                <a:solidFill>
                  <a:schemeClr val="tx2">
                    <a:lumMod val="75000"/>
                  </a:schemeClr>
                </a:solidFill>
              </a:rPr>
              <a:t>Amina</a:t>
            </a:r>
            <a:r>
              <a:rPr lang="en-GB" sz="4400" dirty="0" smtClean="0">
                <a:solidFill>
                  <a:schemeClr val="tx2">
                    <a:lumMod val="75000"/>
                  </a:schemeClr>
                </a:solidFill>
              </a:rPr>
              <a:t> </a:t>
            </a:r>
            <a:r>
              <a:rPr lang="en-GB" sz="4400" dirty="0" err="1" smtClean="0">
                <a:solidFill>
                  <a:schemeClr val="tx2">
                    <a:lumMod val="75000"/>
                  </a:schemeClr>
                </a:solidFill>
              </a:rPr>
              <a:t>Memon</a:t>
            </a:r>
            <a:endParaRPr lang="en-GB" sz="4400" dirty="0" smtClean="0">
              <a:solidFill>
                <a:schemeClr val="tx2">
                  <a:lumMod val="75000"/>
                </a:schemeClr>
              </a:solidFill>
            </a:endParaRPr>
          </a:p>
        </p:txBody>
      </p:sp>
      <p:pic>
        <p:nvPicPr>
          <p:cNvPr id="5" name="Picture 4" descr="RoyalHolloway_logo_grey.jpg"/>
          <p:cNvPicPr>
            <a:picLocks noChangeAspect="1"/>
          </p:cNvPicPr>
          <p:nvPr/>
        </p:nvPicPr>
        <p:blipFill>
          <a:blip r:embed="rId3" cstate="print"/>
          <a:stretch>
            <a:fillRect/>
          </a:stretch>
        </p:blipFill>
        <p:spPr>
          <a:xfrm>
            <a:off x="2699792" y="5445224"/>
            <a:ext cx="3276600" cy="117157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lstStyle/>
          <a:p>
            <a:r>
              <a:rPr lang="en-GB" dirty="0" smtClean="0"/>
              <a:t>4. Experiment Design</a:t>
            </a:r>
            <a:endParaRPr lang="en-GB" dirty="0"/>
          </a:p>
        </p:txBody>
      </p:sp>
      <p:sp>
        <p:nvSpPr>
          <p:cNvPr id="3" name="Content Placeholder 2"/>
          <p:cNvSpPr>
            <a:spLocks noGrp="1"/>
          </p:cNvSpPr>
          <p:nvPr>
            <p:ph idx="1"/>
          </p:nvPr>
        </p:nvSpPr>
        <p:spPr>
          <a:xfrm>
            <a:off x="457200" y="980728"/>
            <a:ext cx="8507288" cy="5616624"/>
          </a:xfrm>
        </p:spPr>
        <p:txBody>
          <a:bodyPr>
            <a:normAutofit/>
          </a:bodyPr>
          <a:lstStyle/>
          <a:p>
            <a:endParaRPr lang="en-GB" dirty="0" smtClean="0"/>
          </a:p>
          <a:p>
            <a:r>
              <a:rPr lang="en-GB" dirty="0" smtClean="0"/>
              <a:t>2 groups:</a:t>
            </a:r>
          </a:p>
          <a:p>
            <a:pPr lvl="1"/>
            <a:r>
              <a:rPr lang="en-GB" b="1" dirty="0" smtClean="0"/>
              <a:t>Refreshed: 18 </a:t>
            </a:r>
            <a:r>
              <a:rPr lang="en-GB" dirty="0" smtClean="0"/>
              <a:t>- </a:t>
            </a:r>
            <a:r>
              <a:rPr lang="en-GB" dirty="0" smtClean="0">
                <a:solidFill>
                  <a:schemeClr val="accent1">
                    <a:lumMod val="50000"/>
                  </a:schemeClr>
                </a:solidFill>
              </a:rPr>
              <a:t>8 male, 10 female, Mean 12yrs 1m</a:t>
            </a:r>
          </a:p>
          <a:p>
            <a:pPr lvl="1"/>
            <a:r>
              <a:rPr lang="en-GB" b="1" dirty="0" smtClean="0"/>
              <a:t>Control:    21 </a:t>
            </a:r>
            <a:r>
              <a:rPr lang="en-GB" dirty="0" smtClean="0"/>
              <a:t>- </a:t>
            </a:r>
            <a:r>
              <a:rPr lang="en-GB" dirty="0" smtClean="0">
                <a:solidFill>
                  <a:schemeClr val="accent1">
                    <a:lumMod val="50000"/>
                  </a:schemeClr>
                </a:solidFill>
              </a:rPr>
              <a:t>11 male, 10 female, Mean 12yrs 2m</a:t>
            </a:r>
          </a:p>
          <a:p>
            <a:endParaRPr lang="en-GB" dirty="0" smtClean="0"/>
          </a:p>
          <a:p>
            <a:r>
              <a:rPr lang="en-GB" dirty="0" smtClean="0"/>
              <a:t>3 Sessions: </a:t>
            </a:r>
          </a:p>
          <a:p>
            <a:pPr lvl="1"/>
            <a:r>
              <a:rPr lang="en-GB" dirty="0" smtClean="0"/>
              <a:t>Live ‘to-be-remembered’ event</a:t>
            </a:r>
          </a:p>
          <a:p>
            <a:pPr lvl="1"/>
            <a:r>
              <a:rPr lang="en-GB" dirty="0" smtClean="0"/>
              <a:t>ABE Interview</a:t>
            </a:r>
          </a:p>
          <a:p>
            <a:pPr lvl="1"/>
            <a:r>
              <a:rPr lang="en-GB" dirty="0" smtClean="0"/>
              <a:t>Cross-examination Interview</a:t>
            </a:r>
          </a:p>
          <a:p>
            <a:endParaRPr lang="en-GB"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3">
                                            <p:txEl>
                                              <p:pRg st="1" end="1"/>
                                            </p:txEl>
                                          </p:spTgt>
                                        </p:tgtEl>
                                        <p:attrNameLst>
                                          <p:attrName>ppt_c</p:attrName>
                                        </p:attrNameLst>
                                      </p:cBhvr>
                                      <p:to>
                                        <a:srgbClr val="9999FF"/>
                                      </p:to>
                                    </p:animClr>
                                  </p:sub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3">
                                            <p:txEl>
                                              <p:pRg st="2" end="2"/>
                                            </p:txEl>
                                          </p:spTgt>
                                        </p:tgtEl>
                                        <p:attrNameLst>
                                          <p:attrName>ppt_c</p:attrName>
                                        </p:attrNameLst>
                                      </p:cBhvr>
                                      <p:to>
                                        <a:srgbClr val="9999FF"/>
                                      </p:to>
                                    </p:animClr>
                                  </p:subTnLst>
                                </p:cTn>
                              </p:par>
                              <p:par>
                                <p:cTn id="13" presetID="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3">
                                            <p:txEl>
                                              <p:pRg st="3" end="3"/>
                                            </p:txEl>
                                          </p:spTgt>
                                        </p:tgtEl>
                                        <p:attrNameLst>
                                          <p:attrName>ppt_c</p:attrName>
                                        </p:attrNameLst>
                                      </p:cBhvr>
                                      <p:to>
                                        <a:srgbClr val="9999FF"/>
                                      </p:to>
                                    </p:animClr>
                                  </p:sub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3">
                                            <p:txEl>
                                              <p:pRg st="5" end="5"/>
                                            </p:txEl>
                                          </p:spTgt>
                                        </p:tgtEl>
                                        <p:attrNameLst>
                                          <p:attrName>ppt_c</p:attrName>
                                        </p:attrNameLst>
                                      </p:cBhvr>
                                      <p:to>
                                        <a:srgbClr val="9999FF"/>
                                      </p:to>
                                    </p:animClr>
                                  </p:subTnLst>
                                </p:cTn>
                              </p:par>
                              <p:par>
                                <p:cTn id="23" presetID="2" presetClass="entr" presetSubtype="4"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3">
                                            <p:txEl>
                                              <p:pRg st="6" end="6"/>
                                            </p:txEl>
                                          </p:spTgt>
                                        </p:tgtEl>
                                        <p:attrNameLst>
                                          <p:attrName>ppt_c</p:attrName>
                                        </p:attrNameLst>
                                      </p:cBhvr>
                                      <p:to>
                                        <a:srgbClr val="9999FF"/>
                                      </p:to>
                                    </p:animClr>
                                  </p:subTnLst>
                                </p:cTn>
                              </p:par>
                              <p:par>
                                <p:cTn id="27" presetID="2" presetClass="entr" presetSubtype="4"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3">
                                            <p:txEl>
                                              <p:pRg st="7" end="7"/>
                                            </p:txEl>
                                          </p:spTgt>
                                        </p:tgtEl>
                                        <p:attrNameLst>
                                          <p:attrName>ppt_c</p:attrName>
                                        </p:attrNameLst>
                                      </p:cBhvr>
                                      <p:to>
                                        <a:srgbClr val="9999FF"/>
                                      </p:to>
                                    </p:animClr>
                                  </p:subTnLst>
                                </p:cTn>
                              </p:par>
                              <p:par>
                                <p:cTn id="31" presetID="2" presetClass="entr" presetSubtype="4"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additive="base">
                                        <p:cTn id="3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8" end="8"/>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3">
                                            <p:txEl>
                                              <p:pRg st="8" end="8"/>
                                            </p:txEl>
                                          </p:spTgt>
                                        </p:tgtEl>
                                        <p:attrNameLst>
                                          <p:attrName>ppt_c</p:attrName>
                                        </p:attrNameLst>
                                      </p:cBhvr>
                                      <p:to>
                                        <a:srgbClr val="9999F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 Experimental Procedure</a:t>
            </a:r>
            <a:endParaRPr lang="en-GB" dirty="0"/>
          </a:p>
        </p:txBody>
      </p:sp>
      <p:graphicFrame>
        <p:nvGraphicFramePr>
          <p:cNvPr id="7" name="Content Placeholder 6"/>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graphicEl>
                                              <a:dgm id="{EFB552BA-66D0-420A-ACE5-27235349193E}"/>
                                            </p:graphicEl>
                                          </p:spTgt>
                                        </p:tgtEl>
                                        <p:attrNameLst>
                                          <p:attrName>style.visibility</p:attrName>
                                        </p:attrNameLst>
                                      </p:cBhvr>
                                      <p:to>
                                        <p:strVal val="visible"/>
                                      </p:to>
                                    </p:set>
                                    <p:anim calcmode="lin" valueType="num">
                                      <p:cBhvr additive="base">
                                        <p:cTn id="7" dur="500" fill="hold"/>
                                        <p:tgtEl>
                                          <p:spTgt spid="7">
                                            <p:graphicEl>
                                              <a:dgm id="{EFB552BA-66D0-420A-ACE5-27235349193E}"/>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graphicEl>
                                              <a:dgm id="{EFB552BA-66D0-420A-ACE5-27235349193E}"/>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graphicEl>
                                              <a:dgm id="{D498C224-81BC-4FBB-9884-C04305A107C6}"/>
                                            </p:graphicEl>
                                          </p:spTgt>
                                        </p:tgtEl>
                                        <p:attrNameLst>
                                          <p:attrName>style.visibility</p:attrName>
                                        </p:attrNameLst>
                                      </p:cBhvr>
                                      <p:to>
                                        <p:strVal val="visible"/>
                                      </p:to>
                                    </p:set>
                                    <p:anim calcmode="lin" valueType="num">
                                      <p:cBhvr additive="base">
                                        <p:cTn id="13" dur="500" fill="hold"/>
                                        <p:tgtEl>
                                          <p:spTgt spid="7">
                                            <p:graphicEl>
                                              <a:dgm id="{D498C224-81BC-4FBB-9884-C04305A107C6}"/>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graphicEl>
                                              <a:dgm id="{D498C224-81BC-4FBB-9884-C04305A107C6}"/>
                                            </p:graphic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7">
                                            <p:graphicEl>
                                              <a:dgm id="{5A141BB0-6ACD-483F-8583-6CF7365F102C}"/>
                                            </p:graphicEl>
                                          </p:spTgt>
                                        </p:tgtEl>
                                        <p:attrNameLst>
                                          <p:attrName>style.visibility</p:attrName>
                                        </p:attrNameLst>
                                      </p:cBhvr>
                                      <p:to>
                                        <p:strVal val="visible"/>
                                      </p:to>
                                    </p:set>
                                    <p:anim calcmode="lin" valueType="num">
                                      <p:cBhvr additive="base">
                                        <p:cTn id="17" dur="500" fill="hold"/>
                                        <p:tgtEl>
                                          <p:spTgt spid="7">
                                            <p:graphicEl>
                                              <a:dgm id="{5A141BB0-6ACD-483F-8583-6CF7365F102C}"/>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graphicEl>
                                              <a:dgm id="{5A141BB0-6ACD-483F-8583-6CF7365F102C}"/>
                                            </p:graphic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graphicEl>
                                              <a:dgm id="{559AFC79-4FA6-4F62-9C26-2B4B99B26265}"/>
                                            </p:graphicEl>
                                          </p:spTgt>
                                        </p:tgtEl>
                                        <p:attrNameLst>
                                          <p:attrName>style.visibility</p:attrName>
                                        </p:attrNameLst>
                                      </p:cBhvr>
                                      <p:to>
                                        <p:strVal val="visible"/>
                                      </p:to>
                                    </p:set>
                                    <p:anim calcmode="lin" valueType="num">
                                      <p:cBhvr additive="base">
                                        <p:cTn id="23" dur="500" fill="hold"/>
                                        <p:tgtEl>
                                          <p:spTgt spid="7">
                                            <p:graphicEl>
                                              <a:dgm id="{559AFC79-4FA6-4F62-9C26-2B4B99B26265}"/>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graphicEl>
                                              <a:dgm id="{559AFC79-4FA6-4F62-9C26-2B4B99B26265}"/>
                                            </p:graphic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7">
                                            <p:graphicEl>
                                              <a:dgm id="{E884304F-9C04-4F73-9754-01222A8AA5BE}"/>
                                            </p:graphicEl>
                                          </p:spTgt>
                                        </p:tgtEl>
                                        <p:attrNameLst>
                                          <p:attrName>style.visibility</p:attrName>
                                        </p:attrNameLst>
                                      </p:cBhvr>
                                      <p:to>
                                        <p:strVal val="visible"/>
                                      </p:to>
                                    </p:set>
                                    <p:anim calcmode="lin" valueType="num">
                                      <p:cBhvr additive="base">
                                        <p:cTn id="27" dur="500" fill="hold"/>
                                        <p:tgtEl>
                                          <p:spTgt spid="7">
                                            <p:graphicEl>
                                              <a:dgm id="{E884304F-9C04-4F73-9754-01222A8AA5BE}"/>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graphicEl>
                                              <a:dgm id="{E884304F-9C04-4F73-9754-01222A8AA5BE}"/>
                                            </p:graphic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7">
                                            <p:graphicEl>
                                              <a:dgm id="{201F71BE-D2C2-4E60-9EAA-1BEA7FDBDF83}"/>
                                            </p:graphicEl>
                                          </p:spTgt>
                                        </p:tgtEl>
                                        <p:attrNameLst>
                                          <p:attrName>style.visibility</p:attrName>
                                        </p:attrNameLst>
                                      </p:cBhvr>
                                      <p:to>
                                        <p:strVal val="visible"/>
                                      </p:to>
                                    </p:set>
                                    <p:anim calcmode="lin" valueType="num">
                                      <p:cBhvr additive="base">
                                        <p:cTn id="33" dur="500" fill="hold"/>
                                        <p:tgtEl>
                                          <p:spTgt spid="7">
                                            <p:graphicEl>
                                              <a:dgm id="{201F71BE-D2C2-4E60-9EAA-1BEA7FDBDF83}"/>
                                            </p:graphicEl>
                                          </p:spTgt>
                                        </p:tgtEl>
                                        <p:attrNameLst>
                                          <p:attrName>ppt_x</p:attrName>
                                        </p:attrNameLst>
                                      </p:cBhvr>
                                      <p:tavLst>
                                        <p:tav tm="0">
                                          <p:val>
                                            <p:strVal val="#ppt_x"/>
                                          </p:val>
                                        </p:tav>
                                        <p:tav tm="100000">
                                          <p:val>
                                            <p:strVal val="#ppt_x"/>
                                          </p:val>
                                        </p:tav>
                                      </p:tavLst>
                                    </p:anim>
                                    <p:anim calcmode="lin" valueType="num">
                                      <p:cBhvr additive="base">
                                        <p:cTn id="34" dur="500" fill="hold"/>
                                        <p:tgtEl>
                                          <p:spTgt spid="7">
                                            <p:graphicEl>
                                              <a:dgm id="{201F71BE-D2C2-4E60-9EAA-1BEA7FDBDF83}"/>
                                            </p:graphic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7">
                                            <p:graphicEl>
                                              <a:dgm id="{D534ED4B-F3EA-4D01-89A4-A7BCDB7B1705}"/>
                                            </p:graphicEl>
                                          </p:spTgt>
                                        </p:tgtEl>
                                        <p:attrNameLst>
                                          <p:attrName>style.visibility</p:attrName>
                                        </p:attrNameLst>
                                      </p:cBhvr>
                                      <p:to>
                                        <p:strVal val="visible"/>
                                      </p:to>
                                    </p:set>
                                    <p:anim calcmode="lin" valueType="num">
                                      <p:cBhvr additive="base">
                                        <p:cTn id="37" dur="500" fill="hold"/>
                                        <p:tgtEl>
                                          <p:spTgt spid="7">
                                            <p:graphicEl>
                                              <a:dgm id="{D534ED4B-F3EA-4D01-89A4-A7BCDB7B1705}"/>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graphicEl>
                                              <a:dgm id="{D534ED4B-F3EA-4D01-89A4-A7BCDB7B1705}"/>
                                            </p:graphic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graphicEl>
                                              <a:dgm id="{D4B7B0D1-3D6A-4C2C-833E-A9A79E62DC1E}"/>
                                            </p:graphicEl>
                                          </p:spTgt>
                                        </p:tgtEl>
                                        <p:attrNameLst>
                                          <p:attrName>style.visibility</p:attrName>
                                        </p:attrNameLst>
                                      </p:cBhvr>
                                      <p:to>
                                        <p:strVal val="visible"/>
                                      </p:to>
                                    </p:set>
                                    <p:anim calcmode="lin" valueType="num">
                                      <p:cBhvr additive="base">
                                        <p:cTn id="43" dur="500" fill="hold"/>
                                        <p:tgtEl>
                                          <p:spTgt spid="7">
                                            <p:graphicEl>
                                              <a:dgm id="{D4B7B0D1-3D6A-4C2C-833E-A9A79E62DC1E}"/>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graphicEl>
                                              <a:dgm id="{D4B7B0D1-3D6A-4C2C-833E-A9A79E62DC1E}"/>
                                            </p:graphic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7">
                                            <p:graphicEl>
                                              <a:dgm id="{C950BE43-55D1-48E8-9EE3-B8B189643562}"/>
                                            </p:graphicEl>
                                          </p:spTgt>
                                        </p:tgtEl>
                                        <p:attrNameLst>
                                          <p:attrName>style.visibility</p:attrName>
                                        </p:attrNameLst>
                                      </p:cBhvr>
                                      <p:to>
                                        <p:strVal val="visible"/>
                                      </p:to>
                                    </p:set>
                                    <p:anim calcmode="lin" valueType="num">
                                      <p:cBhvr additive="base">
                                        <p:cTn id="47" dur="500" fill="hold"/>
                                        <p:tgtEl>
                                          <p:spTgt spid="7">
                                            <p:graphicEl>
                                              <a:dgm id="{C950BE43-55D1-48E8-9EE3-B8B189643562}"/>
                                            </p:graphicEl>
                                          </p:spTgt>
                                        </p:tgtEl>
                                        <p:attrNameLst>
                                          <p:attrName>ppt_x</p:attrName>
                                        </p:attrNameLst>
                                      </p:cBhvr>
                                      <p:tavLst>
                                        <p:tav tm="0">
                                          <p:val>
                                            <p:strVal val="#ppt_x"/>
                                          </p:val>
                                        </p:tav>
                                        <p:tav tm="100000">
                                          <p:val>
                                            <p:strVal val="#ppt_x"/>
                                          </p:val>
                                        </p:tav>
                                      </p:tavLst>
                                    </p:anim>
                                    <p:anim calcmode="lin" valueType="num">
                                      <p:cBhvr additive="base">
                                        <p:cTn id="48" dur="500" fill="hold"/>
                                        <p:tgtEl>
                                          <p:spTgt spid="7">
                                            <p:graphicEl>
                                              <a:dgm id="{C950BE43-55D1-48E8-9EE3-B8B189643562}"/>
                                            </p:graphic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7">
                                            <p:graphicEl>
                                              <a:dgm id="{C44B970C-E593-400B-AB81-AD8B36FF1315}"/>
                                            </p:graphicEl>
                                          </p:spTgt>
                                        </p:tgtEl>
                                        <p:attrNameLst>
                                          <p:attrName>style.visibility</p:attrName>
                                        </p:attrNameLst>
                                      </p:cBhvr>
                                      <p:to>
                                        <p:strVal val="visible"/>
                                      </p:to>
                                    </p:set>
                                    <p:anim calcmode="lin" valueType="num">
                                      <p:cBhvr additive="base">
                                        <p:cTn id="53" dur="500" fill="hold"/>
                                        <p:tgtEl>
                                          <p:spTgt spid="7">
                                            <p:graphicEl>
                                              <a:dgm id="{C44B970C-E593-400B-AB81-AD8B36FF1315}"/>
                                            </p:graphicEl>
                                          </p:spTgt>
                                        </p:tgtEl>
                                        <p:attrNameLst>
                                          <p:attrName>ppt_x</p:attrName>
                                        </p:attrNameLst>
                                      </p:cBhvr>
                                      <p:tavLst>
                                        <p:tav tm="0">
                                          <p:val>
                                            <p:strVal val="#ppt_x"/>
                                          </p:val>
                                        </p:tav>
                                        <p:tav tm="100000">
                                          <p:val>
                                            <p:strVal val="#ppt_x"/>
                                          </p:val>
                                        </p:tav>
                                      </p:tavLst>
                                    </p:anim>
                                    <p:anim calcmode="lin" valueType="num">
                                      <p:cBhvr additive="base">
                                        <p:cTn id="54" dur="500" fill="hold"/>
                                        <p:tgtEl>
                                          <p:spTgt spid="7">
                                            <p:graphicEl>
                                              <a:dgm id="{C44B970C-E593-400B-AB81-AD8B36FF1315}"/>
                                            </p:graphic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7">
                                            <p:graphicEl>
                                              <a:dgm id="{B46F3614-ABA5-4D12-9480-84E89470E6F3}"/>
                                            </p:graphicEl>
                                          </p:spTgt>
                                        </p:tgtEl>
                                        <p:attrNameLst>
                                          <p:attrName>style.visibility</p:attrName>
                                        </p:attrNameLst>
                                      </p:cBhvr>
                                      <p:to>
                                        <p:strVal val="visible"/>
                                      </p:to>
                                    </p:set>
                                    <p:anim calcmode="lin" valueType="num">
                                      <p:cBhvr additive="base">
                                        <p:cTn id="57" dur="500" fill="hold"/>
                                        <p:tgtEl>
                                          <p:spTgt spid="7">
                                            <p:graphicEl>
                                              <a:dgm id="{B46F3614-ABA5-4D12-9480-84E89470E6F3}"/>
                                            </p:graphicEl>
                                          </p:spTgt>
                                        </p:tgtEl>
                                        <p:attrNameLst>
                                          <p:attrName>ppt_x</p:attrName>
                                        </p:attrNameLst>
                                      </p:cBhvr>
                                      <p:tavLst>
                                        <p:tav tm="0">
                                          <p:val>
                                            <p:strVal val="#ppt_x"/>
                                          </p:val>
                                        </p:tav>
                                        <p:tav tm="100000">
                                          <p:val>
                                            <p:strVal val="#ppt_x"/>
                                          </p:val>
                                        </p:tav>
                                      </p:tavLst>
                                    </p:anim>
                                    <p:anim calcmode="lin" valueType="num">
                                      <p:cBhvr additive="base">
                                        <p:cTn id="58" dur="500" fill="hold"/>
                                        <p:tgtEl>
                                          <p:spTgt spid="7">
                                            <p:graphicEl>
                                              <a:dgm id="{B46F3614-ABA5-4D12-9480-84E89470E6F3}"/>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 Interview Questions</a:t>
            </a:r>
            <a:endParaRPr lang="en-GB" dirty="0"/>
          </a:p>
        </p:txBody>
      </p:sp>
      <p:sp>
        <p:nvSpPr>
          <p:cNvPr id="3" name="Content Placeholder 2"/>
          <p:cNvSpPr>
            <a:spLocks noGrp="1"/>
          </p:cNvSpPr>
          <p:nvPr>
            <p:ph idx="1"/>
          </p:nvPr>
        </p:nvSpPr>
        <p:spPr/>
        <p:txBody>
          <a:bodyPr/>
          <a:lstStyle/>
          <a:p>
            <a:r>
              <a:rPr lang="en-GB" dirty="0" smtClean="0"/>
              <a:t>Time 1 interview: ABE style </a:t>
            </a:r>
          </a:p>
          <a:p>
            <a:r>
              <a:rPr lang="en-GB" dirty="0" smtClean="0"/>
              <a:t>Time 2 interview: Cross-examination</a:t>
            </a:r>
          </a:p>
          <a:p>
            <a:pPr lvl="1">
              <a:buNone/>
            </a:pPr>
            <a:endParaRPr lang="en-GB" dirty="0" smtClean="0"/>
          </a:p>
        </p:txBody>
      </p:sp>
      <p:graphicFrame>
        <p:nvGraphicFramePr>
          <p:cNvPr id="4" name="Table 3"/>
          <p:cNvGraphicFramePr>
            <a:graphicFrameLocks noGrp="1"/>
          </p:cNvGraphicFramePr>
          <p:nvPr/>
        </p:nvGraphicFramePr>
        <p:xfrm>
          <a:off x="395536" y="2852936"/>
          <a:ext cx="8208912" cy="3340538"/>
        </p:xfrm>
        <a:graphic>
          <a:graphicData uri="http://schemas.openxmlformats.org/drawingml/2006/table">
            <a:tbl>
              <a:tblPr firstRow="1" bandRow="1">
                <a:tableStyleId>{5C22544A-7EE6-4342-B048-85BDC9FD1C3A}</a:tableStyleId>
              </a:tblPr>
              <a:tblGrid>
                <a:gridCol w="2052228"/>
                <a:gridCol w="2015905"/>
                <a:gridCol w="2088551"/>
                <a:gridCol w="2052228"/>
              </a:tblGrid>
              <a:tr h="899580">
                <a:tc>
                  <a:txBody>
                    <a:bodyPr/>
                    <a:lstStyle/>
                    <a:p>
                      <a:pPr algn="ctr"/>
                      <a:r>
                        <a:rPr lang="en-GB" sz="2600" dirty="0" smtClean="0"/>
                        <a:t>Open</a:t>
                      </a:r>
                      <a:r>
                        <a:rPr lang="en-GB" sz="2600" baseline="0" dirty="0" smtClean="0"/>
                        <a:t> </a:t>
                      </a:r>
                      <a:endParaRPr lang="en-GB" sz="2600" dirty="0"/>
                    </a:p>
                  </a:txBody>
                  <a:tcPr/>
                </a:tc>
                <a:tc>
                  <a:txBody>
                    <a:bodyPr/>
                    <a:lstStyle/>
                    <a:p>
                      <a:pPr algn="ctr"/>
                      <a:r>
                        <a:rPr lang="en-GB" sz="2600" dirty="0" smtClean="0"/>
                        <a:t>Closed</a:t>
                      </a:r>
                      <a:endParaRPr lang="en-GB" sz="2600" dirty="0"/>
                    </a:p>
                  </a:txBody>
                  <a:tcPr/>
                </a:tc>
                <a:tc>
                  <a:txBody>
                    <a:bodyPr/>
                    <a:lstStyle/>
                    <a:p>
                      <a:pPr algn="ctr"/>
                      <a:r>
                        <a:rPr lang="en-GB" sz="2600" dirty="0" smtClean="0"/>
                        <a:t>Shift</a:t>
                      </a:r>
                      <a:endParaRPr lang="en-GB" sz="2600" dirty="0"/>
                    </a:p>
                  </a:txBody>
                  <a:tcPr/>
                </a:tc>
                <a:tc>
                  <a:txBody>
                    <a:bodyPr/>
                    <a:lstStyle/>
                    <a:p>
                      <a:pPr algn="ctr"/>
                      <a:r>
                        <a:rPr lang="en-GB" sz="2600" dirty="0" smtClean="0"/>
                        <a:t>Forced-choice</a:t>
                      </a:r>
                      <a:endParaRPr lang="en-GB" sz="2600" dirty="0"/>
                    </a:p>
                  </a:txBody>
                  <a:tcPr/>
                </a:tc>
              </a:tr>
              <a:tr h="2440958">
                <a:tc>
                  <a:txBody>
                    <a:bodyPr/>
                    <a:lstStyle/>
                    <a:p>
                      <a:pPr algn="ctr"/>
                      <a:r>
                        <a:rPr lang="en-GB" sz="2600" dirty="0" smtClean="0"/>
                        <a:t>What were</a:t>
                      </a:r>
                      <a:r>
                        <a:rPr lang="en-GB" sz="2600" baseline="0" dirty="0" smtClean="0"/>
                        <a:t> the policemen wearing?</a:t>
                      </a:r>
                      <a:endParaRPr lang="en-GB" sz="2600" dirty="0"/>
                    </a:p>
                  </a:txBody>
                  <a:tcPr/>
                </a:tc>
                <a:tc>
                  <a:txBody>
                    <a:bodyPr/>
                    <a:lstStyle/>
                    <a:p>
                      <a:pPr algn="ctr"/>
                      <a:r>
                        <a:rPr lang="en-GB" sz="2600" dirty="0" smtClean="0"/>
                        <a:t>What day was the</a:t>
                      </a:r>
                      <a:r>
                        <a:rPr lang="en-GB" sz="2600" baseline="0" dirty="0" smtClean="0"/>
                        <a:t> assembly on?</a:t>
                      </a:r>
                      <a:endParaRPr lang="en-GB" sz="2600" dirty="0"/>
                    </a:p>
                  </a:txBody>
                  <a:tcPr/>
                </a:tc>
                <a:tc>
                  <a:txBody>
                    <a:bodyPr/>
                    <a:lstStyle/>
                    <a:p>
                      <a:pPr algn="ctr"/>
                      <a:r>
                        <a:rPr lang="en-GB" sz="2600" baseline="0" dirty="0" smtClean="0"/>
                        <a:t>Non-leading</a:t>
                      </a:r>
                    </a:p>
                    <a:p>
                      <a:pPr algn="ctr"/>
                      <a:r>
                        <a:rPr lang="en-GB" sz="2600" baseline="0" dirty="0" smtClean="0"/>
                        <a:t>Misleading</a:t>
                      </a:r>
                    </a:p>
                    <a:p>
                      <a:pPr algn="ctr"/>
                      <a:r>
                        <a:rPr lang="en-GB" sz="2600" baseline="0" dirty="0" smtClean="0"/>
                        <a:t>Distracter</a:t>
                      </a:r>
                    </a:p>
                    <a:p>
                      <a:pPr algn="ctr"/>
                      <a:r>
                        <a:rPr lang="en-GB" sz="2600" baseline="0" dirty="0" smtClean="0"/>
                        <a:t>Leading</a:t>
                      </a:r>
                    </a:p>
                  </a:txBody>
                  <a:tcPr/>
                </a:tc>
                <a:tc>
                  <a:txBody>
                    <a:bodyPr/>
                    <a:lstStyle/>
                    <a:p>
                      <a:pPr algn="ctr"/>
                      <a:r>
                        <a:rPr lang="en-GB" sz="2600" dirty="0" smtClean="0"/>
                        <a:t>Was</a:t>
                      </a:r>
                      <a:r>
                        <a:rPr lang="en-GB" sz="2600" baseline="0" dirty="0" smtClean="0"/>
                        <a:t> the assembly in the morning or the afternoon?</a:t>
                      </a:r>
                      <a:endParaRPr lang="en-GB" sz="2600"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 Interview Questions</a:t>
            </a:r>
            <a:endParaRPr lang="en-GB" dirty="0"/>
          </a:p>
        </p:txBody>
      </p:sp>
      <p:sp>
        <p:nvSpPr>
          <p:cNvPr id="3" name="Content Placeholder 2"/>
          <p:cNvSpPr>
            <a:spLocks noGrp="1"/>
          </p:cNvSpPr>
          <p:nvPr>
            <p:ph idx="1"/>
          </p:nvPr>
        </p:nvSpPr>
        <p:spPr/>
        <p:txBody>
          <a:bodyPr/>
          <a:lstStyle/>
          <a:p>
            <a:pPr>
              <a:buNone/>
            </a:pPr>
            <a:r>
              <a:rPr lang="en-GB" u="sng" dirty="0" smtClean="0"/>
              <a:t>Shift Question Example</a:t>
            </a:r>
          </a:p>
          <a:p>
            <a:r>
              <a:rPr lang="en-GB" dirty="0" smtClean="0"/>
              <a:t>How many policemen were there?</a:t>
            </a:r>
          </a:p>
          <a:p>
            <a:r>
              <a:rPr lang="en-GB" dirty="0" smtClean="0"/>
              <a:t>So there weren’t three policemen?</a:t>
            </a:r>
          </a:p>
          <a:p>
            <a:r>
              <a:rPr lang="en-GB" dirty="0" smtClean="0"/>
              <a:t>How many teachers were there?</a:t>
            </a:r>
          </a:p>
          <a:p>
            <a:r>
              <a:rPr lang="en-GB" dirty="0" smtClean="0"/>
              <a:t>So you could have mistaken a policeman for one of the teachers, so you think there were only two when there was actually three. Is that what happened?</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3">
                                            <p:txEl>
                                              <p:pRg st="1" end="1"/>
                                            </p:txEl>
                                          </p:spTgt>
                                        </p:tgtEl>
                                        <p:attrNameLst>
                                          <p:attrName>ppt_c</p:attrName>
                                        </p:attrNameLst>
                                      </p:cBhvr>
                                      <p:to>
                                        <a:schemeClr val="accent1"/>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3">
                                            <p:txEl>
                                              <p:pRg st="2" end="2"/>
                                            </p:txEl>
                                          </p:spTgt>
                                        </p:tgtEl>
                                        <p:attrNameLst>
                                          <p:attrName>ppt_c</p:attrName>
                                        </p:attrNameLst>
                                      </p:cBhvr>
                                      <p:to>
                                        <a:schemeClr val="accent1"/>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3">
                                            <p:txEl>
                                              <p:pRg st="3" end="3"/>
                                            </p:txEl>
                                          </p:spTgt>
                                        </p:tgtEl>
                                        <p:attrNameLst>
                                          <p:attrName>ppt_c</p:attrName>
                                        </p:attrNameLst>
                                      </p:cBhvr>
                                      <p:to>
                                        <a:schemeClr val="accent1"/>
                                      </p:to>
                                    </p:animClr>
                                  </p:sub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subTnLst>
                                    <p:animClr>
                                      <p:cBhvr override="childStyle">
                                        <p:cTn dur="1" fill="hold" display="0" masterRel="nextClick" afterEffect="1"/>
                                        <p:tgtEl>
                                          <p:spTgt spid="3">
                                            <p:txEl>
                                              <p:pRg st="4" end="4"/>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 Hypotheses</a:t>
            </a:r>
            <a:endParaRPr lang="en-GB" dirty="0"/>
          </a:p>
        </p:txBody>
      </p:sp>
      <p:sp>
        <p:nvSpPr>
          <p:cNvPr id="3" name="Content Placeholder 2"/>
          <p:cNvSpPr>
            <a:spLocks noGrp="1"/>
          </p:cNvSpPr>
          <p:nvPr>
            <p:ph idx="1"/>
          </p:nvPr>
        </p:nvSpPr>
        <p:spPr/>
        <p:txBody>
          <a:bodyPr/>
          <a:lstStyle/>
          <a:p>
            <a:r>
              <a:rPr lang="en-GB" dirty="0" smtClean="0"/>
              <a:t>Refreshed Group will be more accurate than Control Group</a:t>
            </a:r>
          </a:p>
          <a:p>
            <a:pPr lvl="1">
              <a:buNone/>
            </a:pPr>
            <a:endParaRPr lang="en-GB" dirty="0" smtClean="0"/>
          </a:p>
          <a:p>
            <a:r>
              <a:rPr lang="en-GB" dirty="0" smtClean="0"/>
              <a:t>Refreshed Group will change fewer answers to shift questions than Control Group</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23528" y="692696"/>
          <a:ext cx="8291264" cy="55054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51520" y="404664"/>
          <a:ext cx="8568952" cy="618214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23528" y="260648"/>
          <a:ext cx="8640960" cy="640871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67544" y="476672"/>
          <a:ext cx="8208912" cy="604867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5. Discussion</a:t>
            </a:r>
            <a:endParaRPr lang="en-GB" dirty="0"/>
          </a:p>
        </p:txBody>
      </p:sp>
      <p:sp>
        <p:nvSpPr>
          <p:cNvPr id="3" name="Content Placeholder 2"/>
          <p:cNvSpPr>
            <a:spLocks noGrp="1"/>
          </p:cNvSpPr>
          <p:nvPr>
            <p:ph idx="1"/>
          </p:nvPr>
        </p:nvSpPr>
        <p:spPr/>
        <p:txBody>
          <a:bodyPr/>
          <a:lstStyle/>
          <a:p>
            <a:pPr lvl="1">
              <a:buNone/>
            </a:pPr>
            <a:r>
              <a:rPr lang="en-GB" sz="3200" dirty="0" smtClean="0"/>
              <a:t>“I said there were two on there so yeah there were two.”</a:t>
            </a:r>
          </a:p>
          <a:p>
            <a:pPr lvl="1">
              <a:buNone/>
            </a:pPr>
            <a:endParaRPr lang="en-GB" sz="3200" dirty="0" smtClean="0"/>
          </a:p>
          <a:p>
            <a:pPr lvl="1">
              <a:buNone/>
            </a:pPr>
            <a:endParaRPr lang="en-GB" sz="3200" dirty="0" smtClean="0"/>
          </a:p>
          <a:p>
            <a:pPr lvl="1">
              <a:buNone/>
            </a:pPr>
            <a:r>
              <a:rPr lang="en-GB" sz="3200" dirty="0" smtClean="0"/>
              <a:t>“I can’t remember their names...I couldn’t remember it on there either.”</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Outline</a:t>
            </a:r>
            <a:endParaRPr lang="en-GB" u="sng" dirty="0"/>
          </a:p>
        </p:txBody>
      </p:sp>
      <p:sp>
        <p:nvSpPr>
          <p:cNvPr id="3" name="Content Placeholder 2"/>
          <p:cNvSpPr>
            <a:spLocks noGrp="1"/>
          </p:cNvSpPr>
          <p:nvPr>
            <p:ph idx="1"/>
          </p:nvPr>
        </p:nvSpPr>
        <p:spPr>
          <a:xfrm>
            <a:off x="467544" y="1628800"/>
            <a:ext cx="8229600" cy="4525963"/>
          </a:xfrm>
        </p:spPr>
        <p:txBody>
          <a:bodyPr>
            <a:normAutofit fontScale="92500" lnSpcReduction="20000"/>
          </a:bodyPr>
          <a:lstStyle/>
          <a:p>
            <a:pPr marL="514350" indent="-514350">
              <a:buNone/>
            </a:pPr>
            <a:r>
              <a:rPr lang="en-GB" dirty="0" smtClean="0">
                <a:solidFill>
                  <a:schemeClr val="tx2">
                    <a:lumMod val="50000"/>
                  </a:schemeClr>
                </a:solidFill>
              </a:rPr>
              <a:t>1. Background</a:t>
            </a:r>
          </a:p>
          <a:p>
            <a:pPr marL="514350" indent="-514350">
              <a:buNone/>
            </a:pPr>
            <a:endParaRPr lang="en-GB" dirty="0" smtClean="0">
              <a:solidFill>
                <a:schemeClr val="tx2">
                  <a:lumMod val="50000"/>
                </a:schemeClr>
              </a:solidFill>
            </a:endParaRPr>
          </a:p>
          <a:p>
            <a:pPr marL="514350" indent="-514350">
              <a:buNone/>
            </a:pPr>
            <a:r>
              <a:rPr lang="en-GB" dirty="0" smtClean="0">
                <a:solidFill>
                  <a:schemeClr val="tx2">
                    <a:lumMod val="50000"/>
                  </a:schemeClr>
                </a:solidFill>
              </a:rPr>
              <a:t>2. Cross-examination</a:t>
            </a:r>
          </a:p>
          <a:p>
            <a:pPr marL="514350" indent="-514350">
              <a:buFont typeface="+mj-lt"/>
              <a:buAutoNum type="arabicPeriod"/>
            </a:pPr>
            <a:endParaRPr lang="en-GB" dirty="0">
              <a:solidFill>
                <a:schemeClr val="tx2">
                  <a:lumMod val="50000"/>
                </a:schemeClr>
              </a:solidFill>
            </a:endParaRPr>
          </a:p>
          <a:p>
            <a:pPr marL="514350" indent="-514350">
              <a:buNone/>
            </a:pPr>
            <a:r>
              <a:rPr lang="en-GB" dirty="0" smtClean="0">
                <a:solidFill>
                  <a:schemeClr val="tx2">
                    <a:lumMod val="50000"/>
                  </a:schemeClr>
                </a:solidFill>
              </a:rPr>
              <a:t>3. Refreshed Testimony</a:t>
            </a:r>
          </a:p>
          <a:p>
            <a:pPr marL="514350" indent="-514350">
              <a:buFont typeface="+mj-lt"/>
              <a:buAutoNum type="arabicPeriod"/>
            </a:pPr>
            <a:endParaRPr lang="en-GB" dirty="0">
              <a:solidFill>
                <a:schemeClr val="tx2">
                  <a:lumMod val="50000"/>
                </a:schemeClr>
              </a:solidFill>
            </a:endParaRPr>
          </a:p>
          <a:p>
            <a:pPr marL="514350" indent="-514350">
              <a:buNone/>
            </a:pPr>
            <a:r>
              <a:rPr lang="en-GB" dirty="0" smtClean="0">
                <a:solidFill>
                  <a:schemeClr val="tx2">
                    <a:lumMod val="50000"/>
                  </a:schemeClr>
                </a:solidFill>
              </a:rPr>
              <a:t>4. Experiment and Results</a:t>
            </a:r>
          </a:p>
          <a:p>
            <a:pPr marL="514350" indent="-514350">
              <a:buNone/>
            </a:pPr>
            <a:endParaRPr lang="en-GB" dirty="0" smtClean="0"/>
          </a:p>
          <a:p>
            <a:pPr marL="514350" indent="-514350">
              <a:buNone/>
            </a:pPr>
            <a:r>
              <a:rPr lang="en-GB" dirty="0" smtClean="0">
                <a:solidFill>
                  <a:schemeClr val="tx2">
                    <a:lumMod val="50000"/>
                  </a:schemeClr>
                </a:solidFill>
              </a:rPr>
              <a:t>5. Discussion</a:t>
            </a:r>
          </a:p>
          <a:p>
            <a:pPr marL="514350" indent="-514350">
              <a:buFont typeface="+mj-lt"/>
              <a:buAutoNum type="arabicPeriod"/>
            </a:pPr>
            <a:endParaRPr lang="en-GB" dirty="0"/>
          </a:p>
          <a:p>
            <a:pPr marL="514350" indent="-514350">
              <a:buFont typeface="+mj-lt"/>
              <a:buAutoNum type="arabicPeriod"/>
            </a:pP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5. Discussion</a:t>
            </a:r>
            <a:endParaRPr lang="en-GB" dirty="0"/>
          </a:p>
        </p:txBody>
      </p:sp>
      <p:sp>
        <p:nvSpPr>
          <p:cNvPr id="3" name="Content Placeholder 2"/>
          <p:cNvSpPr>
            <a:spLocks noGrp="1"/>
          </p:cNvSpPr>
          <p:nvPr>
            <p:ph idx="1"/>
          </p:nvPr>
        </p:nvSpPr>
        <p:spPr/>
        <p:txBody>
          <a:bodyPr/>
          <a:lstStyle/>
          <a:p>
            <a:r>
              <a:rPr lang="en-GB" dirty="0" smtClean="0"/>
              <a:t>Delay </a:t>
            </a:r>
            <a:endParaRPr lang="en-GB" dirty="0" smtClean="0"/>
          </a:p>
          <a:p>
            <a:endParaRPr lang="en-GB" dirty="0" smtClean="0"/>
          </a:p>
          <a:p>
            <a:r>
              <a:rPr lang="en-GB" dirty="0" smtClean="0"/>
              <a:t>Stimulus / </a:t>
            </a:r>
            <a:r>
              <a:rPr lang="en-GB" dirty="0" smtClean="0"/>
              <a:t>Questions</a:t>
            </a:r>
            <a:endParaRPr lang="en-GB" dirty="0" smtClean="0"/>
          </a:p>
          <a:p>
            <a:endParaRPr lang="en-GB" dirty="0" smtClean="0"/>
          </a:p>
          <a:p>
            <a:r>
              <a:rPr lang="en-GB" dirty="0" smtClean="0"/>
              <a:t>Shift </a:t>
            </a:r>
            <a:r>
              <a:rPr lang="en-GB" dirty="0" smtClean="0"/>
              <a:t>questions</a:t>
            </a:r>
            <a:endParaRPr lang="en-GB" dirty="0" smtClean="0"/>
          </a:p>
          <a:p>
            <a:endParaRPr lang="en-GB" dirty="0" smtClean="0"/>
          </a:p>
          <a:p>
            <a:r>
              <a:rPr lang="en-GB" dirty="0" smtClean="0"/>
              <a:t>Refreshing simply doesn’t help!!</a:t>
            </a:r>
          </a:p>
          <a:p>
            <a:endParaRPr lang="en-GB" dirty="0" smtClean="0"/>
          </a:p>
          <a:p>
            <a:pPr>
              <a:buNone/>
            </a:pP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5. What now?</a:t>
            </a:r>
            <a:endParaRPr lang="en-GB" dirty="0"/>
          </a:p>
        </p:txBody>
      </p:sp>
      <p:pic>
        <p:nvPicPr>
          <p:cNvPr id="4" name="Content Placeholder 3" descr="decisions.jpg"/>
          <p:cNvPicPr>
            <a:picLocks noGrp="1" noChangeAspect="1"/>
          </p:cNvPicPr>
          <p:nvPr>
            <p:ph sz="half" idx="1"/>
          </p:nvPr>
        </p:nvPicPr>
        <p:blipFill>
          <a:blip r:embed="rId3" cstate="print"/>
          <a:stretch>
            <a:fillRect/>
          </a:stretch>
        </p:blipFill>
        <p:spPr>
          <a:xfrm>
            <a:off x="966066" y="1600200"/>
            <a:ext cx="3020867" cy="4525963"/>
          </a:xfrm>
        </p:spPr>
      </p:pic>
      <p:sp>
        <p:nvSpPr>
          <p:cNvPr id="5" name="Content Placeholder 4"/>
          <p:cNvSpPr>
            <a:spLocks noGrp="1"/>
          </p:cNvSpPr>
          <p:nvPr>
            <p:ph sz="half" idx="2"/>
          </p:nvPr>
        </p:nvSpPr>
        <p:spPr/>
        <p:txBody>
          <a:bodyPr/>
          <a:lstStyle/>
          <a:p>
            <a:pPr>
              <a:spcAft>
                <a:spcPts val="1000"/>
              </a:spcAft>
            </a:pPr>
            <a:r>
              <a:rPr lang="en-GB" dirty="0" smtClean="0"/>
              <a:t>Change the stimuli &amp; Increase delay</a:t>
            </a:r>
          </a:p>
          <a:p>
            <a:pPr>
              <a:spcAft>
                <a:spcPts val="1000"/>
              </a:spcAft>
            </a:pPr>
            <a:endParaRPr lang="en-GB" dirty="0" smtClean="0"/>
          </a:p>
          <a:p>
            <a:pPr>
              <a:spcAft>
                <a:spcPts val="1000"/>
              </a:spcAft>
            </a:pPr>
            <a:r>
              <a:rPr lang="en-GB" dirty="0" smtClean="0"/>
              <a:t>Look at the quality of the original interview</a:t>
            </a:r>
          </a:p>
          <a:p>
            <a:pPr>
              <a:spcAft>
                <a:spcPts val="1000"/>
              </a:spcAft>
            </a:pPr>
            <a:endParaRPr lang="en-GB" dirty="0" smtClean="0"/>
          </a:p>
          <a:p>
            <a:pPr>
              <a:spcAft>
                <a:spcPts val="1000"/>
              </a:spcAft>
            </a:pPr>
            <a:r>
              <a:rPr lang="en-GB" dirty="0" smtClean="0"/>
              <a:t>Identify other ways to increase resistance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 should we be doing it....?</a:t>
            </a:r>
            <a:endParaRPr lang="en-GB" dirty="0"/>
          </a:p>
        </p:txBody>
      </p:sp>
      <p:pic>
        <p:nvPicPr>
          <p:cNvPr id="7" name="Content Placeholder 6" descr="blue-question-marks-wide.jpg"/>
          <p:cNvPicPr>
            <a:picLocks noGrp="1" noChangeAspect="1"/>
          </p:cNvPicPr>
          <p:nvPr>
            <p:ph idx="1"/>
          </p:nvPr>
        </p:nvPicPr>
        <p:blipFill>
          <a:blip r:embed="rId2" cstate="print"/>
          <a:stretch>
            <a:fillRect/>
          </a:stretch>
        </p:blipFill>
        <p:spPr>
          <a:xfrm>
            <a:off x="539552" y="1486916"/>
            <a:ext cx="7992888" cy="4795733"/>
          </a:xfr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dirty="0" smtClean="0"/>
              <a:t> Thank you for listening.</a:t>
            </a:r>
            <a:br>
              <a:rPr lang="en-GB" dirty="0" smtClean="0"/>
            </a:br>
            <a:r>
              <a:rPr lang="en-GB" dirty="0" smtClean="0"/>
              <a:t>Any Questions?</a:t>
            </a:r>
            <a:endParaRPr lang="en-GB" dirty="0"/>
          </a:p>
        </p:txBody>
      </p:sp>
      <p:pic>
        <p:nvPicPr>
          <p:cNvPr id="7" name="Content Placeholder 6" descr="349497988_fb751a5e3a.jpg"/>
          <p:cNvPicPr>
            <a:picLocks noGrp="1" noChangeAspect="1"/>
          </p:cNvPicPr>
          <p:nvPr>
            <p:ph idx="1"/>
          </p:nvPr>
        </p:nvPicPr>
        <p:blipFill>
          <a:blip r:embed="rId3" cstate="print"/>
          <a:stretch>
            <a:fillRect/>
          </a:stretch>
        </p:blipFill>
        <p:spPr>
          <a:xfrm>
            <a:off x="899591" y="1484784"/>
            <a:ext cx="7265153" cy="4809532"/>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1. Interviewing Children - Investigation</a:t>
            </a:r>
            <a:endParaRPr lang="en-GB" dirty="0"/>
          </a:p>
        </p:txBody>
      </p:sp>
      <p:sp>
        <p:nvSpPr>
          <p:cNvPr id="3" name="Content Placeholder 2"/>
          <p:cNvSpPr>
            <a:spLocks noGrp="1"/>
          </p:cNvSpPr>
          <p:nvPr>
            <p:ph idx="1"/>
          </p:nvPr>
        </p:nvSpPr>
        <p:spPr>
          <a:xfrm>
            <a:off x="467544" y="1988840"/>
            <a:ext cx="8229600" cy="4525963"/>
          </a:xfrm>
        </p:spPr>
        <p:txBody>
          <a:bodyPr/>
          <a:lstStyle/>
          <a:p>
            <a:r>
              <a:rPr lang="en-GB" dirty="0" smtClean="0">
                <a:solidFill>
                  <a:schemeClr val="tx2">
                    <a:lumMod val="50000"/>
                  </a:schemeClr>
                </a:solidFill>
              </a:rPr>
              <a:t>Achieving Best Evidence (2011) </a:t>
            </a:r>
            <a:r>
              <a:rPr lang="en-GB" dirty="0" smtClean="0"/>
              <a:t>(ABE) </a:t>
            </a:r>
            <a:endParaRPr lang="en-GB" dirty="0" smtClean="0">
              <a:solidFill>
                <a:schemeClr val="tx2">
                  <a:lumMod val="50000"/>
                </a:schemeClr>
              </a:solidFill>
            </a:endParaRPr>
          </a:p>
          <a:p>
            <a:pPr lvl="1"/>
            <a:r>
              <a:rPr lang="en-GB" i="1" dirty="0" smtClean="0">
                <a:solidFill>
                  <a:schemeClr val="tx2">
                    <a:lumMod val="75000"/>
                  </a:schemeClr>
                </a:solidFill>
              </a:rPr>
              <a:t>England and Wales</a:t>
            </a:r>
            <a:endParaRPr lang="en-GB" dirty="0" smtClean="0">
              <a:solidFill>
                <a:schemeClr val="tx2">
                  <a:lumMod val="75000"/>
                </a:schemeClr>
              </a:solidFill>
            </a:endParaRPr>
          </a:p>
          <a:p>
            <a:r>
              <a:rPr lang="en-GB" dirty="0" smtClean="0">
                <a:solidFill>
                  <a:schemeClr val="tx2">
                    <a:lumMod val="50000"/>
                  </a:schemeClr>
                </a:solidFill>
              </a:rPr>
              <a:t>Guidance on Interviewing Children in Scotland (2003) </a:t>
            </a:r>
          </a:p>
          <a:p>
            <a:pPr lvl="1"/>
            <a:r>
              <a:rPr lang="en-GB" i="1" dirty="0" smtClean="0">
                <a:solidFill>
                  <a:schemeClr val="tx2">
                    <a:lumMod val="75000"/>
                  </a:schemeClr>
                </a:solidFill>
              </a:rPr>
              <a:t>Scotland</a:t>
            </a:r>
            <a:endParaRPr lang="en-GB" dirty="0" smtClean="0">
              <a:solidFill>
                <a:schemeClr val="tx2">
                  <a:lumMod val="75000"/>
                </a:schemeClr>
              </a:solidFill>
            </a:endParaRPr>
          </a:p>
          <a:p>
            <a:r>
              <a:rPr lang="en-GB" dirty="0" smtClean="0">
                <a:solidFill>
                  <a:schemeClr val="tx2">
                    <a:lumMod val="50000"/>
                  </a:schemeClr>
                </a:solidFill>
              </a:rPr>
              <a:t>Achieving Best Evidence (under review 2010) </a:t>
            </a:r>
          </a:p>
          <a:p>
            <a:pPr lvl="1"/>
            <a:r>
              <a:rPr lang="en-GB" i="1" dirty="0" smtClean="0">
                <a:solidFill>
                  <a:schemeClr val="tx2">
                    <a:lumMod val="75000"/>
                  </a:schemeClr>
                </a:solidFill>
              </a:rPr>
              <a:t>Northern Ireland</a:t>
            </a:r>
            <a:endParaRPr lang="en-GB"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 Interviewing Children – In Court</a:t>
            </a:r>
            <a:endParaRPr lang="en-GB" dirty="0"/>
          </a:p>
        </p:txBody>
      </p:sp>
      <p:sp>
        <p:nvSpPr>
          <p:cNvPr id="3" name="Content Placeholder 2"/>
          <p:cNvSpPr>
            <a:spLocks noGrp="1"/>
          </p:cNvSpPr>
          <p:nvPr>
            <p:ph idx="1"/>
          </p:nvPr>
        </p:nvSpPr>
        <p:spPr/>
        <p:txBody>
          <a:bodyPr/>
          <a:lstStyle/>
          <a:p>
            <a:pPr>
              <a:buNone/>
            </a:pPr>
            <a:endParaRPr lang="en-GB" sz="5400" dirty="0" smtClean="0"/>
          </a:p>
          <a:p>
            <a:pPr>
              <a:buNone/>
            </a:pPr>
            <a:endParaRPr lang="en-GB" sz="5400" dirty="0"/>
          </a:p>
        </p:txBody>
      </p:sp>
      <p:pic>
        <p:nvPicPr>
          <p:cNvPr id="4" name="Picture 3" descr="bigstock_Question_Mark_3993056.jpg"/>
          <p:cNvPicPr>
            <a:picLocks noChangeAspect="1"/>
          </p:cNvPicPr>
          <p:nvPr/>
        </p:nvPicPr>
        <p:blipFill>
          <a:blip r:embed="rId3" cstate="print"/>
          <a:stretch>
            <a:fillRect/>
          </a:stretch>
        </p:blipFill>
        <p:spPr>
          <a:xfrm>
            <a:off x="2123728" y="1772816"/>
            <a:ext cx="4392488" cy="4392488"/>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Cross-examination</a:t>
            </a:r>
            <a:endParaRPr lang="en-GB" dirty="0"/>
          </a:p>
        </p:txBody>
      </p:sp>
      <p:sp>
        <p:nvSpPr>
          <p:cNvPr id="5" name="Content Placeholder 4"/>
          <p:cNvSpPr>
            <a:spLocks noGrp="1"/>
          </p:cNvSpPr>
          <p:nvPr>
            <p:ph idx="1"/>
          </p:nvPr>
        </p:nvSpPr>
        <p:spPr/>
        <p:txBody>
          <a:bodyPr>
            <a:normAutofit/>
          </a:bodyPr>
          <a:lstStyle/>
          <a:p>
            <a:endParaRPr lang="en-GB" dirty="0" smtClean="0"/>
          </a:p>
          <a:p>
            <a:r>
              <a:rPr lang="en-GB" dirty="0" smtClean="0"/>
              <a:t>Defendant’s right to examine the evidence</a:t>
            </a:r>
          </a:p>
          <a:p>
            <a:pPr>
              <a:buNone/>
            </a:pPr>
            <a:endParaRPr lang="en-GB" dirty="0" smtClean="0"/>
          </a:p>
          <a:p>
            <a:r>
              <a:rPr lang="en-GB" dirty="0" smtClean="0"/>
              <a:t>Chance to expose inconsistencies</a:t>
            </a:r>
          </a:p>
          <a:p>
            <a:endParaRPr lang="en-GB" dirty="0" smtClean="0"/>
          </a:p>
          <a:p>
            <a:r>
              <a:rPr lang="en-GB" dirty="0" smtClean="0"/>
              <a:t>Attacks on the credibility of the witness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Cross-examination Research</a:t>
            </a:r>
            <a:endParaRPr lang="en-GB" dirty="0"/>
          </a:p>
        </p:txBody>
      </p:sp>
      <p:sp>
        <p:nvSpPr>
          <p:cNvPr id="3" name="Content Placeholder 2"/>
          <p:cNvSpPr>
            <a:spLocks noGrp="1"/>
          </p:cNvSpPr>
          <p:nvPr>
            <p:ph idx="1"/>
          </p:nvPr>
        </p:nvSpPr>
        <p:spPr/>
        <p:txBody>
          <a:bodyPr anchor="t">
            <a:normAutofit lnSpcReduction="10000"/>
          </a:bodyPr>
          <a:lstStyle/>
          <a:p>
            <a:r>
              <a:rPr lang="en-GB" dirty="0" smtClean="0"/>
              <a:t>Courtroom Transcript Analyses</a:t>
            </a:r>
          </a:p>
          <a:p>
            <a:pPr lvl="1">
              <a:buFont typeface="Arial" pitchFamily="34" charset="0"/>
              <a:buChar char="•"/>
            </a:pPr>
            <a:r>
              <a:rPr lang="en-GB" dirty="0" smtClean="0"/>
              <a:t>Walker (1993)</a:t>
            </a:r>
          </a:p>
          <a:p>
            <a:pPr lvl="1">
              <a:buFont typeface="Arial" pitchFamily="34" charset="0"/>
              <a:buChar char="•"/>
            </a:pPr>
            <a:r>
              <a:rPr lang="en-GB" dirty="0" smtClean="0"/>
              <a:t> Brennan (1995)</a:t>
            </a:r>
          </a:p>
          <a:p>
            <a:pPr lvl="1">
              <a:buFont typeface="Arial" pitchFamily="34" charset="0"/>
              <a:buChar char="•"/>
            </a:pPr>
            <a:r>
              <a:rPr lang="en-GB" dirty="0" smtClean="0"/>
              <a:t> </a:t>
            </a:r>
            <a:r>
              <a:rPr lang="en-GB" dirty="0" err="1" smtClean="0"/>
              <a:t>Zajac</a:t>
            </a:r>
            <a:r>
              <a:rPr lang="en-GB" dirty="0" smtClean="0"/>
              <a:t>, Gross &amp; Hayne (2003)</a:t>
            </a:r>
          </a:p>
          <a:p>
            <a:pPr lvl="2">
              <a:spcBef>
                <a:spcPts val="376"/>
              </a:spcBef>
              <a:buNone/>
            </a:pPr>
            <a:endParaRPr lang="en-GB" dirty="0" smtClean="0"/>
          </a:p>
          <a:p>
            <a:r>
              <a:rPr lang="en-GB" dirty="0" smtClean="0"/>
              <a:t>Experimental Research</a:t>
            </a:r>
          </a:p>
          <a:p>
            <a:pPr lvl="1">
              <a:buFont typeface="Arial" pitchFamily="34" charset="0"/>
              <a:buChar char="•"/>
            </a:pPr>
            <a:r>
              <a:rPr lang="en-GB" dirty="0" smtClean="0"/>
              <a:t>Lamb &amp; </a:t>
            </a:r>
            <a:r>
              <a:rPr lang="en-GB" dirty="0" err="1" smtClean="0"/>
              <a:t>Fauchier</a:t>
            </a:r>
            <a:r>
              <a:rPr lang="en-GB" dirty="0" smtClean="0"/>
              <a:t> (2001)</a:t>
            </a:r>
          </a:p>
          <a:p>
            <a:pPr lvl="1">
              <a:buFont typeface="Arial" pitchFamily="34" charset="0"/>
              <a:buChar char="•"/>
            </a:pPr>
            <a:r>
              <a:rPr lang="en-GB" dirty="0" err="1" smtClean="0"/>
              <a:t>Zajac</a:t>
            </a:r>
            <a:r>
              <a:rPr lang="en-GB" dirty="0" smtClean="0"/>
              <a:t> &amp; Hayne (2003; 2006)</a:t>
            </a:r>
          </a:p>
          <a:p>
            <a:pPr lvl="1">
              <a:buFont typeface="Arial" pitchFamily="34" charset="0"/>
              <a:buChar char="•"/>
            </a:pPr>
            <a:r>
              <a:rPr lang="en-GB" dirty="0" smtClean="0"/>
              <a:t>Valentine &amp; Maras (2010)</a:t>
            </a:r>
          </a:p>
          <a:p>
            <a:pPr lvl="1"/>
            <a:endParaRPr lang="en-GB"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Refreshed Testimony</a:t>
            </a:r>
            <a:endParaRPr lang="en-GB" dirty="0"/>
          </a:p>
        </p:txBody>
      </p:sp>
      <p:pic>
        <p:nvPicPr>
          <p:cNvPr id="4" name="Content Placeholder 3" descr="what is it.jpg"/>
          <p:cNvPicPr>
            <a:picLocks noGrp="1" noChangeAspect="1"/>
          </p:cNvPicPr>
          <p:nvPr>
            <p:ph sz="half" idx="1"/>
          </p:nvPr>
        </p:nvPicPr>
        <p:blipFill>
          <a:blip r:embed="rId3" cstate="print"/>
          <a:stretch>
            <a:fillRect/>
          </a:stretch>
        </p:blipFill>
        <p:spPr>
          <a:xfrm>
            <a:off x="857250" y="2253456"/>
            <a:ext cx="3238500" cy="3219450"/>
          </a:xfrm>
        </p:spPr>
      </p:pic>
      <p:sp>
        <p:nvSpPr>
          <p:cNvPr id="7" name="Content Placeholder 6"/>
          <p:cNvSpPr>
            <a:spLocks noGrp="1"/>
          </p:cNvSpPr>
          <p:nvPr>
            <p:ph sz="half" idx="2"/>
          </p:nvPr>
        </p:nvSpPr>
        <p:spPr/>
        <p:txBody>
          <a:bodyPr>
            <a:normAutofit fontScale="70000" lnSpcReduction="20000"/>
          </a:bodyPr>
          <a:lstStyle/>
          <a:p>
            <a:pPr>
              <a:spcAft>
                <a:spcPts val="2400"/>
              </a:spcAft>
            </a:pPr>
            <a:r>
              <a:rPr lang="en-GB" sz="3200" b="1" dirty="0" smtClean="0"/>
              <a:t>Who </a:t>
            </a:r>
            <a:r>
              <a:rPr lang="en-GB" sz="3200" dirty="0" smtClean="0"/>
              <a:t>-</a:t>
            </a:r>
            <a:r>
              <a:rPr lang="en-GB" sz="3200" b="1" dirty="0" smtClean="0"/>
              <a:t> </a:t>
            </a:r>
            <a:r>
              <a:rPr lang="en-GB" dirty="0" smtClean="0"/>
              <a:t>Criminal Justice Act 2003</a:t>
            </a:r>
          </a:p>
          <a:p>
            <a:pPr>
              <a:spcAft>
                <a:spcPts val="2400"/>
              </a:spcAft>
            </a:pPr>
            <a:r>
              <a:rPr lang="en-GB" sz="3200" b="1" dirty="0" smtClean="0"/>
              <a:t>What </a:t>
            </a:r>
            <a:r>
              <a:rPr lang="en-GB" b="1" dirty="0" smtClean="0"/>
              <a:t>- </a:t>
            </a:r>
            <a:r>
              <a:rPr lang="en-GB" dirty="0" smtClean="0"/>
              <a:t>Watch video / read transcript</a:t>
            </a:r>
          </a:p>
          <a:p>
            <a:pPr>
              <a:spcAft>
                <a:spcPts val="2400"/>
              </a:spcAft>
            </a:pPr>
            <a:r>
              <a:rPr lang="en-GB" sz="3200" b="1" dirty="0" smtClean="0"/>
              <a:t>When </a:t>
            </a:r>
            <a:r>
              <a:rPr lang="en-GB" b="1" dirty="0" smtClean="0"/>
              <a:t>-</a:t>
            </a:r>
            <a:r>
              <a:rPr lang="en-GB" sz="3200" b="1" dirty="0" smtClean="0"/>
              <a:t> </a:t>
            </a:r>
            <a:r>
              <a:rPr lang="en-GB" dirty="0" smtClean="0"/>
              <a:t>1-2 days before / on the day</a:t>
            </a:r>
          </a:p>
          <a:p>
            <a:pPr>
              <a:spcAft>
                <a:spcPts val="2400"/>
              </a:spcAft>
            </a:pPr>
            <a:r>
              <a:rPr lang="en-GB" sz="3200" b="1" dirty="0" smtClean="0"/>
              <a:t>Where</a:t>
            </a:r>
            <a:r>
              <a:rPr lang="en-GB" sz="3200" dirty="0" smtClean="0"/>
              <a:t>- </a:t>
            </a:r>
            <a:r>
              <a:rPr lang="en-GB" dirty="0" smtClean="0"/>
              <a:t>Witness comes to court </a:t>
            </a:r>
          </a:p>
          <a:p>
            <a:pPr>
              <a:spcAft>
                <a:spcPts val="2400"/>
              </a:spcAft>
            </a:pPr>
            <a:r>
              <a:rPr lang="en-GB" sz="3200" b="1" dirty="0" smtClean="0"/>
              <a:t>Why </a:t>
            </a:r>
            <a:r>
              <a:rPr lang="en-GB" sz="3200" dirty="0" smtClean="0"/>
              <a:t>-</a:t>
            </a:r>
            <a:r>
              <a:rPr lang="en-GB" sz="3200" b="1" dirty="0" smtClean="0"/>
              <a:t> </a:t>
            </a:r>
            <a:r>
              <a:rPr lang="en-GB" dirty="0" smtClean="0"/>
              <a:t>Long delays between interview and court date</a:t>
            </a:r>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Refreshed Testimony</a:t>
            </a:r>
            <a:endParaRPr lang="en-GB" dirty="0"/>
          </a:p>
        </p:txBody>
      </p:sp>
      <p:sp>
        <p:nvSpPr>
          <p:cNvPr id="3" name="Content Placeholder 2"/>
          <p:cNvSpPr>
            <a:spLocks noGrp="1"/>
          </p:cNvSpPr>
          <p:nvPr>
            <p:ph idx="1"/>
          </p:nvPr>
        </p:nvSpPr>
        <p:spPr/>
        <p:txBody>
          <a:bodyPr/>
          <a:lstStyle/>
          <a:p>
            <a:r>
              <a:rPr lang="en-GB" dirty="0" smtClean="0"/>
              <a:t>Why would it help?</a:t>
            </a:r>
          </a:p>
          <a:p>
            <a:pPr>
              <a:buNone/>
            </a:pPr>
            <a:endParaRPr lang="en-GB" dirty="0" smtClean="0"/>
          </a:p>
          <a:p>
            <a:pPr lvl="1"/>
            <a:r>
              <a:rPr lang="en-GB" dirty="0" smtClean="0"/>
              <a:t>Memory Trace Theory </a:t>
            </a:r>
          </a:p>
          <a:p>
            <a:pPr lvl="1"/>
            <a:r>
              <a:rPr lang="en-GB" dirty="0" smtClean="0"/>
              <a:t>The stronger the trace the better the recall</a:t>
            </a:r>
          </a:p>
          <a:p>
            <a:pPr lvl="1"/>
            <a:r>
              <a:rPr lang="en-GB" dirty="0" smtClean="0"/>
              <a:t>Refreshing could increase the strength of the memory trace</a:t>
            </a:r>
          </a:p>
          <a:p>
            <a:pPr lvl="1"/>
            <a:r>
              <a:rPr lang="en-GB" dirty="0" smtClean="0"/>
              <a:t>Reactivate memories that may have been forgotten</a:t>
            </a:r>
          </a:p>
          <a:p>
            <a:pPr lvl="1"/>
            <a:endParaRPr lang="en-GB"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Refreshed Testimony</a:t>
            </a:r>
            <a:endParaRPr lang="en-GB" dirty="0"/>
          </a:p>
        </p:txBody>
      </p:sp>
      <p:sp>
        <p:nvSpPr>
          <p:cNvPr id="3" name="Content Placeholder 2"/>
          <p:cNvSpPr>
            <a:spLocks noGrp="1"/>
          </p:cNvSpPr>
          <p:nvPr>
            <p:ph idx="1"/>
          </p:nvPr>
        </p:nvSpPr>
        <p:spPr/>
        <p:txBody>
          <a:bodyPr>
            <a:normAutofit/>
          </a:bodyPr>
          <a:lstStyle/>
          <a:p>
            <a:r>
              <a:rPr lang="en-GB" dirty="0" smtClean="0"/>
              <a:t>In practice:</a:t>
            </a:r>
          </a:p>
          <a:p>
            <a:pPr lvl="1"/>
            <a:r>
              <a:rPr lang="en-GB" dirty="0" smtClean="0"/>
              <a:t>Witnesses are allowed to refresh their memory</a:t>
            </a:r>
          </a:p>
          <a:p>
            <a:pPr lvl="1"/>
            <a:r>
              <a:rPr lang="en-GB" dirty="0" smtClean="0"/>
              <a:t>Refreshed testimony not always made available</a:t>
            </a:r>
          </a:p>
          <a:p>
            <a:pPr lvl="2"/>
            <a:r>
              <a:rPr lang="en-GB" dirty="0" err="1" smtClean="0"/>
              <a:t>Plotnikoff</a:t>
            </a:r>
            <a:r>
              <a:rPr lang="en-GB" dirty="0" smtClean="0"/>
              <a:t> and </a:t>
            </a:r>
            <a:r>
              <a:rPr lang="en-GB" dirty="0" err="1" smtClean="0"/>
              <a:t>Woolfson</a:t>
            </a:r>
            <a:r>
              <a:rPr lang="en-GB" dirty="0" smtClean="0"/>
              <a:t> (2004)</a:t>
            </a:r>
          </a:p>
          <a:p>
            <a:r>
              <a:rPr lang="en-GB" dirty="0" smtClean="0"/>
              <a:t>In research:</a:t>
            </a:r>
          </a:p>
          <a:p>
            <a:pPr lvl="1"/>
            <a:r>
              <a:rPr lang="en-GB" dirty="0" smtClean="0"/>
              <a:t>Elements of refreshed testimony </a:t>
            </a:r>
          </a:p>
          <a:p>
            <a:pPr lvl="2"/>
            <a:r>
              <a:rPr lang="en-GB" dirty="0" err="1" smtClean="0"/>
              <a:t>Zajac</a:t>
            </a:r>
            <a:r>
              <a:rPr lang="en-GB" dirty="0" smtClean="0"/>
              <a:t> &amp; Hayne (2003; 2006) - Refreshed</a:t>
            </a:r>
          </a:p>
          <a:p>
            <a:pPr lvl="2"/>
            <a:r>
              <a:rPr lang="en-GB" dirty="0" smtClean="0"/>
              <a:t>Valentine  &amp; Maras (2010) – Not Refreshed</a:t>
            </a:r>
          </a:p>
          <a:p>
            <a:pPr lvl="2"/>
            <a:r>
              <a:rPr lang="en-GB" dirty="0" smtClean="0"/>
              <a:t>No study has included both</a:t>
            </a:r>
          </a:p>
          <a:p>
            <a:endParaRPr lang="en-GB" dirty="0" smtClean="0"/>
          </a:p>
          <a:p>
            <a:endParaRPr lang="en-GB"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1976</TotalTime>
  <Words>3099</Words>
  <Application>Microsoft Office PowerPoint</Application>
  <PresentationFormat>On-screen Show (4:3)</PresentationFormat>
  <Paragraphs>225</Paragraphs>
  <Slides>23</Slides>
  <Notes>17</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Refreshed Testimony: What Is It And Should We Be Doing It?</vt:lpstr>
      <vt:lpstr>Outline</vt:lpstr>
      <vt:lpstr>1. Interviewing Children - Investigation</vt:lpstr>
      <vt:lpstr>1. Interviewing Children – In Court</vt:lpstr>
      <vt:lpstr>2. Cross-examination</vt:lpstr>
      <vt:lpstr>2. Cross-examination Research</vt:lpstr>
      <vt:lpstr>3. Refreshed Testimony</vt:lpstr>
      <vt:lpstr>3. Refreshed Testimony</vt:lpstr>
      <vt:lpstr>3. Refreshed Testimony</vt:lpstr>
      <vt:lpstr>4. Experiment Design</vt:lpstr>
      <vt:lpstr>4. Experimental Procedure</vt:lpstr>
      <vt:lpstr>4. Interview Questions</vt:lpstr>
      <vt:lpstr>4. Interview Questions</vt:lpstr>
      <vt:lpstr>4. Hypotheses</vt:lpstr>
      <vt:lpstr>Slide 15</vt:lpstr>
      <vt:lpstr>Slide 16</vt:lpstr>
      <vt:lpstr>Slide 17</vt:lpstr>
      <vt:lpstr>Slide 18</vt:lpstr>
      <vt:lpstr>5. Discussion</vt:lpstr>
      <vt:lpstr>5. Discussion</vt:lpstr>
      <vt:lpstr>5. What now?</vt:lpstr>
      <vt:lpstr>So should we be doing it....?</vt:lpstr>
      <vt:lpstr> Thank you for listening. Any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Refreshed Testimony: What Is It And Should We Be Doing It?</dc:title>
  <dc:creator>Francesca</dc:creator>
  <cp:lastModifiedBy>PVJT031</cp:lastModifiedBy>
  <cp:revision>146</cp:revision>
  <dcterms:created xsi:type="dcterms:W3CDTF">2011-05-12T10:03:18Z</dcterms:created>
  <dcterms:modified xsi:type="dcterms:W3CDTF">2011-05-27T11:45:47Z</dcterms:modified>
</cp:coreProperties>
</file>